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28"/>
  </p:notesMasterIdLst>
  <p:sldIdLst>
    <p:sldId id="272" r:id="rId2"/>
    <p:sldId id="357" r:id="rId3"/>
    <p:sldId id="363" r:id="rId4"/>
    <p:sldId id="370" r:id="rId5"/>
    <p:sldId id="299" r:id="rId6"/>
    <p:sldId id="288" r:id="rId7"/>
    <p:sldId id="359" r:id="rId8"/>
    <p:sldId id="360" r:id="rId9"/>
    <p:sldId id="289" r:id="rId10"/>
    <p:sldId id="292" r:id="rId11"/>
    <p:sldId id="350" r:id="rId12"/>
    <p:sldId id="371" r:id="rId13"/>
    <p:sldId id="365" r:id="rId14"/>
    <p:sldId id="366" r:id="rId15"/>
    <p:sldId id="361" r:id="rId16"/>
    <p:sldId id="352" r:id="rId17"/>
    <p:sldId id="353" r:id="rId18"/>
    <p:sldId id="354" r:id="rId19"/>
    <p:sldId id="364" r:id="rId20"/>
    <p:sldId id="356" r:id="rId21"/>
    <p:sldId id="362" r:id="rId22"/>
    <p:sldId id="367" r:id="rId23"/>
    <p:sldId id="368" r:id="rId24"/>
    <p:sldId id="372" r:id="rId25"/>
    <p:sldId id="369" r:id="rId26"/>
    <p:sldId id="319" r:id="rId2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701"/>
    <a:srgbClr val="005AB3"/>
    <a:srgbClr val="004080"/>
    <a:srgbClr val="808080"/>
    <a:srgbClr val="66CCFF"/>
    <a:srgbClr val="CCCC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5" autoAdjust="0"/>
    <p:restoredTop sz="84034" autoAdjust="0"/>
  </p:normalViewPr>
  <p:slideViewPr>
    <p:cSldViewPr>
      <p:cViewPr varScale="1">
        <p:scale>
          <a:sx n="110" d="100"/>
          <a:sy n="110" d="100"/>
        </p:scale>
        <p:origin x="165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340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ACF616F9-8270-4AF3-BE3D-FFE7E47C8A3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24131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B338F7-D6E2-4B04-850C-B0CC6A52270D}" type="slidenum">
              <a:rPr lang="en-US" altLang="ko-KR" smtClean="0">
                <a:latin typeface="Times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latin typeface="Times" panose="02020603050405020304" pitchFamily="18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ko-KR" sz="180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D729464-03A6-44B2-B882-8345B701E664}" type="slidenum">
              <a:rPr lang="en-US" altLang="ko-KR" smtClean="0">
                <a:latin typeface="Times" panose="02020603050405020304" pitchFamily="18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6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B6DF3A-346C-403B-BE0D-845C6EBEFFEA}" type="slidenum">
              <a:rPr lang="en-US" altLang="ko-KR" smtClean="0">
                <a:latin typeface="Times" panose="02020603050405020304" pitchFamily="18" charset="0"/>
              </a:rPr>
              <a:pPr>
                <a:spcBef>
                  <a:spcPct val="0"/>
                </a:spcBef>
              </a:pPr>
              <a:t>6</a:t>
            </a:fld>
            <a:endParaRPr lang="en-US" altLang="ko-KR" smtClean="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1066800" y="2481263"/>
            <a:ext cx="8077200" cy="185737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anose="05000000000000000000" pitchFamily="2" charset="2"/>
              <a:buChar char="§"/>
              <a:defRPr/>
            </a:pPr>
            <a:endParaRPr lang="en-US" altLang="ko-KR" smtClean="0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1241425" y="6438900"/>
            <a:ext cx="7445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6" name="그림 4" descr="inche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715000"/>
            <a:ext cx="1131887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1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066800" y="1447800"/>
            <a:ext cx="7010400" cy="1143000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07" name="Rectangle 2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 sz="2000"/>
            </a:lvl1pPr>
          </a:lstStyle>
          <a:p>
            <a:pPr>
              <a:defRPr/>
            </a:pPr>
            <a:r>
              <a:rPr lang="en-US" altLang="ko-KR"/>
              <a:t> </a:t>
            </a:r>
            <a:fld id="{9B35A663-A600-43DB-900F-5CB5F35A64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792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0EAEEF62-6C59-40CC-BFDC-A46AD96E416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68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401638"/>
            <a:ext cx="2133600" cy="5199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401638"/>
            <a:ext cx="6248400" cy="5199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24CE657C-3C5A-4665-9105-72185F360B4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13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inche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5715000"/>
            <a:ext cx="1131887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 sz="2000"/>
            </a:lvl1pPr>
          </a:lstStyle>
          <a:p>
            <a:pPr>
              <a:defRPr/>
            </a:pPr>
            <a:r>
              <a:rPr lang="en-US" altLang="ko-KR"/>
              <a:t> </a:t>
            </a:r>
            <a:fld id="{C7157611-1420-453A-AD84-3F510F84129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8404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99F1B68A-5B77-4B03-B5E4-04DA9ED317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608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95750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447800"/>
            <a:ext cx="4095750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81800" y="6096000"/>
            <a:ext cx="19939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EF31B3DF-1A3A-4BF2-AB53-57CD69F55E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99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3122EB61-31FF-488E-9840-C6D9BE39BD3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021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12AFA16A-1CB9-421D-B1C3-6694E3FABA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120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A1B58094-4E71-4C20-802C-77871E3F9C9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185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14FD81AB-ECC5-4472-8671-CCDEAC4D3E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019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75928B91-88A1-42C2-93D5-BA25BE705D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165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401638"/>
            <a:ext cx="83439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3439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028" name="Line 14"/>
          <p:cNvSpPr>
            <a:spLocks noChangeShapeType="1"/>
          </p:cNvSpPr>
          <p:nvPr userDrawn="1"/>
        </p:nvSpPr>
        <p:spPr bwMode="auto">
          <a:xfrm>
            <a:off x="1241425" y="6438900"/>
            <a:ext cx="7445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Line 16"/>
          <p:cNvSpPr>
            <a:spLocks noChangeShapeType="1"/>
          </p:cNvSpPr>
          <p:nvPr userDrawn="1"/>
        </p:nvSpPr>
        <p:spPr bwMode="auto">
          <a:xfrm flipV="1">
            <a:off x="457200" y="1265238"/>
            <a:ext cx="8686800" cy="12700"/>
          </a:xfrm>
          <a:prstGeom prst="line">
            <a:avLst/>
          </a:prstGeom>
          <a:noFill/>
          <a:ln w="38100">
            <a:solidFill>
              <a:srgbClr val="FFB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673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10300"/>
            <a:ext cx="1993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i="1"/>
            </a:lvl1pPr>
          </a:lstStyle>
          <a:p>
            <a:pPr>
              <a:defRPr/>
            </a:pPr>
            <a:r>
              <a:rPr lang="en-US" altLang="ko-KR"/>
              <a:t>Slide </a:t>
            </a:r>
            <a:fld id="{FED42F09-9CA4-4303-840B-B1945E2176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79" r:id="rId5"/>
    <p:sldLayoutId id="2147484180" r:id="rId6"/>
    <p:sldLayoutId id="2147484181" r:id="rId7"/>
    <p:sldLayoutId id="2147484182" r:id="rId8"/>
    <p:sldLayoutId id="2147484183" r:id="rId9"/>
    <p:sldLayoutId id="2147484184" r:id="rId10"/>
    <p:sldLayoutId id="214748418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+mj-lt"/>
          <a:ea typeface="ＭＳ Ｐゴシック" pitchFamily="-65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 pitchFamily="-65" charset="0"/>
          <a:ea typeface="ＭＳ Ｐゴシック" pitchFamily="-65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 pitchFamily="-65" charset="0"/>
          <a:ea typeface="ＭＳ Ｐゴシック" pitchFamily="-65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 pitchFamily="-65" charset="0"/>
          <a:ea typeface="ＭＳ Ｐゴシック" pitchFamily="-65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 pitchFamily="-65" charset="0"/>
          <a:ea typeface="ＭＳ Ｐゴシック" pitchFamily="-65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4080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004080"/>
        </a:buClr>
        <a:buSzPct val="65000"/>
        <a:buFont typeface="Wingdings" panose="05000000000000000000" pitchFamily="2" charset="2"/>
        <a:buChar char="n"/>
        <a:defRPr sz="3200" b="1">
          <a:solidFill>
            <a:schemeClr val="tx1"/>
          </a:solidFill>
          <a:latin typeface="+mn-lt"/>
          <a:ea typeface="ＭＳ Ｐゴシック" pitchFamily="-65" charset="-128"/>
          <a:cs typeface="ＭＳ Ｐゴシック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Times" panose="02020603050405020304" pitchFamily="18" charset="0"/>
        <a:buChar char="•"/>
        <a:defRPr sz="16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SzPct val="65000"/>
        <a:buChar char="—"/>
        <a:defRPr sz="1600">
          <a:solidFill>
            <a:schemeClr val="tx1"/>
          </a:solidFill>
          <a:latin typeface="+mn-lt"/>
          <a:ea typeface="ＭＳ Ｐゴシック" pitchFamily="-6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Char char="»"/>
        <a:defRPr sz="1400">
          <a:solidFill>
            <a:schemeClr val="tx1"/>
          </a:solidFill>
          <a:latin typeface="+mn-lt"/>
          <a:ea typeface="ＭＳ Ｐゴシック" pitchFamily="-6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gailab/home" TargetMode="External"/><Relationship Id="rId2" Type="http://schemas.openxmlformats.org/officeDocument/2006/relationships/hyperlink" Target="mailto:jibumkim@inu.ac.k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2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4080"/>
              </a:buClr>
              <a:buSzPct val="6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6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0" smtClean="0"/>
              <a:t>Slide </a:t>
            </a:r>
            <a:fld id="{CDF362EB-9939-475F-8E9A-42C4AB4FBDA4}" type="slidenum">
              <a:rPr lang="en-US" altLang="ko-KR" sz="20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ko-KR" sz="2000" b="0" smtClean="0"/>
          </a:p>
        </p:txBody>
      </p:sp>
      <p:sp>
        <p:nvSpPr>
          <p:cNvPr id="7171" name="Rectangle 30"/>
          <p:cNvSpPr>
            <a:spLocks noGrp="1" noChangeArrowheads="1"/>
          </p:cNvSpPr>
          <p:nvPr>
            <p:ph type="ctrTitle"/>
          </p:nvPr>
        </p:nvSpPr>
        <p:spPr>
          <a:xfrm>
            <a:off x="1066800" y="1295400"/>
            <a:ext cx="7010400" cy="114300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ea typeface="ＭＳ Ｐゴシック" panose="020B0600070205080204" pitchFamily="34" charset="-128"/>
              </a:rPr>
              <a:t>Computer Graphics</a:t>
            </a:r>
            <a:endParaRPr lang="ko-KR" altLang="ko-KR" dirty="0" smtClean="0">
              <a:ea typeface="ＭＳ Ｐゴシック" panose="020B0600070205080204" pitchFamily="34" charset="-128"/>
            </a:endParaRPr>
          </a:p>
        </p:txBody>
      </p:sp>
      <p:sp>
        <p:nvSpPr>
          <p:cNvPr id="7172" name="Rectangle 31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ko-KR" smtClean="0">
                <a:ea typeface="ＭＳ Ｐゴシック" panose="020B0600070205080204" pitchFamily="34" charset="-128"/>
              </a:rPr>
              <a:t>Prof. Jibum Kim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800" smtClean="0">
              <a:ea typeface="굴림" panose="020B0600000101010101" pitchFamily="50" charset="-127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800" smtClean="0">
                <a:ea typeface="굴림" panose="020B0600000101010101" pitchFamily="50" charset="-127"/>
              </a:rPr>
              <a:t>Department of Computer Science &amp; Engineering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800" smtClean="0">
                <a:ea typeface="굴림" panose="020B0600000101010101" pitchFamily="50" charset="-127"/>
              </a:rPr>
              <a:t> Incheon National University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800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/>
              <a:t>What is computer graphics?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rgbClr val="FF0000"/>
                </a:solidFill>
              </a:rPr>
              <a:t>1. Use of computers to generate images</a:t>
            </a:r>
          </a:p>
          <a:p>
            <a:pPr>
              <a:defRPr/>
            </a:pPr>
            <a:r>
              <a:rPr lang="en-US" altLang="ko-KR" sz="2000" dirty="0" smtClean="0"/>
              <a:t>“</a:t>
            </a:r>
            <a:r>
              <a:rPr lang="ko-KR" altLang="en-US" sz="2000" dirty="0" smtClean="0"/>
              <a:t>컴퓨터를 사용하여 그림을 생성하는 기술</a:t>
            </a:r>
            <a:r>
              <a:rPr lang="en-US" altLang="ko-KR" sz="2000" dirty="0" smtClean="0"/>
              <a:t>“</a:t>
            </a:r>
          </a:p>
          <a:p>
            <a:pPr>
              <a:defRPr/>
            </a:pPr>
            <a:r>
              <a:rPr lang="en-US" altLang="ko-KR" sz="2000" dirty="0" smtClean="0"/>
              <a:t>“</a:t>
            </a:r>
            <a:r>
              <a:rPr lang="ko-KR" altLang="en-US" sz="2000" dirty="0" smtClean="0"/>
              <a:t>컴퓨터를 사용하여 물체를 그리는 기술</a:t>
            </a:r>
            <a:r>
              <a:rPr lang="en-US" altLang="ko-KR" sz="2000" dirty="0" smtClean="0"/>
              <a:t>”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rgbClr val="FF0000"/>
                </a:solidFill>
              </a:rPr>
              <a:t>2. Pictures that are generated by a computer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rgbClr val="FF0000"/>
                </a:solidFill>
              </a:rPr>
              <a:t>3</a:t>
            </a:r>
            <a:r>
              <a:rPr lang="en-US" altLang="ko-KR" sz="2000" dirty="0">
                <a:solidFill>
                  <a:srgbClr val="FF0000"/>
                </a:solidFill>
              </a:rPr>
              <a:t>. C</a:t>
            </a:r>
            <a:r>
              <a:rPr lang="en-US" altLang="ko-KR" sz="2000" dirty="0" smtClean="0">
                <a:solidFill>
                  <a:srgbClr val="FF0000"/>
                </a:solidFill>
              </a:rPr>
              <a:t>omputer-generated </a:t>
            </a:r>
            <a:r>
              <a:rPr lang="en-US" altLang="ko-KR" sz="2000" dirty="0">
                <a:solidFill>
                  <a:srgbClr val="FF0000"/>
                </a:solidFill>
              </a:rPr>
              <a:t>image data created with help from specialized graphical hardware and software</a:t>
            </a:r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ko-KR" smtClean="0"/>
              <a:t> </a:t>
            </a:r>
            <a:fld id="{1FD0A4A3-2309-4EA4-A9CD-FD303C9130C0}" type="slidenum">
              <a:rPr lang="en-US" altLang="ko-KR" smtClean="0"/>
              <a:pPr/>
              <a:t>10</a:t>
            </a:fld>
            <a:endParaRPr lang="en-US" altLang="ko-KR" smtClean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57678"/>
            <a:ext cx="2451100" cy="200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646316"/>
            <a:ext cx="2248288" cy="16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91" y="4733925"/>
            <a:ext cx="2886075" cy="1704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수업 계획 </a:t>
            </a:r>
            <a:endParaRPr lang="en-US" altLang="ko-KR" sz="2000" dirty="0" smtClean="0"/>
          </a:p>
          <a:p>
            <a:r>
              <a:rPr lang="ko-KR" altLang="en-US" sz="2000" dirty="0" smtClean="0"/>
              <a:t>한학기 동안 배울 내용들</a:t>
            </a:r>
            <a:endParaRPr lang="en-US" altLang="ko-KR" sz="2000" dirty="0" smtClean="0"/>
          </a:p>
          <a:p>
            <a:r>
              <a:rPr lang="ko-KR" altLang="en-US" sz="2000" dirty="0" smtClean="0"/>
              <a:t>약간의 순서 변경 가능 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36527"/>
              </p:ext>
            </p:extLst>
          </p:nvPr>
        </p:nvGraphicFramePr>
        <p:xfrm>
          <a:off x="552450" y="2839765"/>
          <a:ext cx="8305800" cy="29667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439066">
                  <a:extLst>
                    <a:ext uri="{9D8B030D-6E8A-4147-A177-3AD203B41FA5}">
                      <a16:colId xmlns:a16="http://schemas.microsoft.com/office/drawing/2014/main" val="3571319454"/>
                    </a:ext>
                  </a:extLst>
                </a:gridCol>
                <a:gridCol w="3866734">
                  <a:extLst>
                    <a:ext uri="{9D8B030D-6E8A-4147-A177-3AD203B41FA5}">
                      <a16:colId xmlns:a16="http://schemas.microsoft.com/office/drawing/2014/main" val="2536517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/>
                        <a:t>1</a:t>
                      </a:r>
                      <a:r>
                        <a:rPr lang="ko-KR" altLang="en-US" b="0" dirty="0" smtClean="0"/>
                        <a:t>주차</a:t>
                      </a:r>
                      <a:r>
                        <a:rPr lang="en-US" altLang="ko-KR" b="0" dirty="0" smtClean="0"/>
                        <a:t>: </a:t>
                      </a:r>
                      <a:r>
                        <a:rPr lang="ko-KR" altLang="en-US" b="0" dirty="0" smtClean="0"/>
                        <a:t>강의 소개</a:t>
                      </a:r>
                      <a:r>
                        <a:rPr lang="en-US" altLang="ko-KR" b="0" dirty="0" smtClean="0"/>
                        <a:t>,</a:t>
                      </a:r>
                      <a:r>
                        <a:rPr lang="en-US" altLang="ko-KR" b="0" baseline="0" dirty="0" smtClean="0"/>
                        <a:t> </a:t>
                      </a:r>
                      <a:r>
                        <a:rPr lang="ko-KR" altLang="en-US" b="0" baseline="0" dirty="0" smtClean="0"/>
                        <a:t>가시 공간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smtClean="0"/>
                        <a:t>가시 부피 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/>
                        <a:t>9</a:t>
                      </a:r>
                      <a:r>
                        <a:rPr lang="ko-KR" altLang="en-US" b="0" dirty="0" smtClean="0"/>
                        <a:t>주차</a:t>
                      </a:r>
                      <a:r>
                        <a:rPr lang="en-US" altLang="ko-KR" b="0" dirty="0" smtClean="0"/>
                        <a:t>:</a:t>
                      </a:r>
                      <a:r>
                        <a:rPr lang="en-US" altLang="ko-KR" b="0" baseline="0" dirty="0" smtClean="0"/>
                        <a:t> </a:t>
                      </a:r>
                      <a:r>
                        <a:rPr lang="ko-KR" altLang="en-US" b="0" baseline="0" dirty="0" smtClean="0"/>
                        <a:t>후면 제거</a:t>
                      </a:r>
                      <a:r>
                        <a:rPr lang="en-US" altLang="ko-KR" b="0" baseline="0" dirty="0" smtClean="0"/>
                        <a:t>, </a:t>
                      </a:r>
                      <a:r>
                        <a:rPr lang="ko-KR" altLang="en-US" b="0" baseline="0" dirty="0" err="1" smtClean="0"/>
                        <a:t>은면</a:t>
                      </a:r>
                      <a:r>
                        <a:rPr lang="ko-KR" altLang="en-US" b="0" baseline="0" dirty="0" smtClean="0"/>
                        <a:t> 제거</a:t>
                      </a:r>
                      <a:endParaRPr lang="ko-KR" altLang="en-US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001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Geometric</a:t>
                      </a:r>
                      <a:r>
                        <a:rPr lang="en-US" altLang="ko-KR" baseline="0" dirty="0" smtClean="0"/>
                        <a:t> primitives, </a:t>
                      </a:r>
                      <a:r>
                        <a:rPr lang="ko-KR" altLang="en-US" baseline="0" dirty="0" err="1" smtClean="0"/>
                        <a:t>좌표계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Rasterization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35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Viewing,</a:t>
                      </a:r>
                      <a:r>
                        <a:rPr lang="en-US" altLang="ko-KR" baseline="0" dirty="0" smtClean="0"/>
                        <a:t> Viewport 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Lighting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Projection, 3D modeling,</a:t>
                      </a:r>
                      <a:r>
                        <a:rPr lang="en-US" altLang="ko-KR" baseline="0" dirty="0" smtClean="0"/>
                        <a:t> M</a:t>
                      </a:r>
                      <a:r>
                        <a:rPr lang="en-US" altLang="ko-KR" dirty="0" smtClean="0"/>
                        <a:t>esh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Animation,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Texture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5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3D </a:t>
                      </a:r>
                      <a:r>
                        <a:rPr lang="ko-KR" altLang="en-US" dirty="0" smtClean="0"/>
                        <a:t>모델링</a:t>
                      </a:r>
                      <a:r>
                        <a:rPr lang="en-US" altLang="ko-KR" dirty="0" smtClean="0"/>
                        <a:t>, Mesh, </a:t>
                      </a:r>
                      <a:r>
                        <a:rPr lang="ko-KR" altLang="en-US" dirty="0" smtClean="0"/>
                        <a:t>변환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Texture,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Curve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90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ko-KR" altLang="en-US" dirty="0" smtClean="0"/>
                        <a:t>변환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복합 변환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Curve, Visual</a:t>
                      </a:r>
                      <a:r>
                        <a:rPr lang="en-US" altLang="ko-KR" baseline="0" dirty="0" smtClean="0"/>
                        <a:t> Technique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03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Viewing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변환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en-US" altLang="ko-KR" dirty="0" smtClean="0"/>
                        <a:t>Vector (</a:t>
                      </a:r>
                      <a:r>
                        <a:rPr lang="ko-KR" altLang="en-US" dirty="0" smtClean="0"/>
                        <a:t>벡터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: Fragment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606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주차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중간고사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16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주차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</a:rPr>
                        <a:t>기말고사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87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1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Geometric Primitives</a:t>
            </a:r>
          </a:p>
          <a:p>
            <a:r>
              <a:rPr lang="en-US" altLang="ko-KR" sz="2400" dirty="0" smtClean="0"/>
              <a:t>Simplest geometric objects that the system can draw</a:t>
            </a:r>
          </a:p>
          <a:p>
            <a:r>
              <a:rPr lang="en-US" altLang="ko-KR" sz="2400" dirty="0" smtClean="0"/>
              <a:t>Points, lines, polygons, triangles…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71" y="3524250"/>
            <a:ext cx="4800029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81310"/>
            <a:ext cx="3290352" cy="26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3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가시 공간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부피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및 </a:t>
            </a:r>
            <a:r>
              <a:rPr lang="en-US" altLang="ko-KR" sz="2800" dirty="0" smtClean="0"/>
              <a:t>Viewport (</a:t>
            </a:r>
            <a:r>
              <a:rPr lang="ko-KR" altLang="en-US" sz="2800" dirty="0" err="1" smtClean="0"/>
              <a:t>뷰포트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변환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124200"/>
            <a:ext cx="6667500" cy="278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9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투영 </a:t>
            </a:r>
            <a:r>
              <a:rPr lang="en-US" altLang="ko-KR" dirty="0" smtClean="0"/>
              <a:t>(projection)</a:t>
            </a:r>
          </a:p>
          <a:p>
            <a:r>
              <a:rPr lang="ko-KR" altLang="en-US" dirty="0" smtClean="0"/>
              <a:t>직교 투영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원근 투영 개념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309" y="3276600"/>
            <a:ext cx="2376487" cy="2293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276600"/>
            <a:ext cx="3657600" cy="2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4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276600"/>
            <a:ext cx="3008490" cy="31242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후면 제거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backface</a:t>
            </a:r>
            <a:r>
              <a:rPr lang="en-US" altLang="ko-KR" dirty="0" smtClean="0"/>
              <a:t> culling)</a:t>
            </a:r>
          </a:p>
          <a:p>
            <a:r>
              <a:rPr lang="en-US" altLang="ko-KR" dirty="0" smtClean="0"/>
              <a:t>Front face, </a:t>
            </a:r>
            <a:r>
              <a:rPr lang="en-US" altLang="ko-KR" dirty="0" err="1" smtClean="0"/>
              <a:t>backface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 bwMode="auto">
          <a:xfrm>
            <a:off x="6781800" y="6096000"/>
            <a:ext cx="1993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0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1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ko-KR" smtClean="0"/>
              <a:t> </a:t>
            </a:r>
            <a:fld id="{92E303BA-70A1-4EE2-A73C-6CC6987DC9BA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61" y="2372547"/>
            <a:ext cx="519904" cy="7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/>
          <p:nvPr/>
        </p:nvCxnSpPr>
        <p:spPr bwMode="auto">
          <a:xfrm flipV="1">
            <a:off x="4323645" y="2971800"/>
            <a:ext cx="2317716" cy="9906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직선 화살표 연결선 7"/>
          <p:cNvCxnSpPr/>
          <p:nvPr/>
        </p:nvCxnSpPr>
        <p:spPr bwMode="auto">
          <a:xfrm flipV="1">
            <a:off x="5029200" y="2971800"/>
            <a:ext cx="1612161" cy="1838601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직선 화살표 연결선 8"/>
          <p:cNvCxnSpPr/>
          <p:nvPr/>
        </p:nvCxnSpPr>
        <p:spPr bwMode="auto">
          <a:xfrm>
            <a:off x="5029200" y="4810401"/>
            <a:ext cx="706643" cy="215623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297196" y="502602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40753" y="270729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dirty="0" smtClean="0"/>
              <a:t>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27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Lighting (</a:t>
            </a:r>
            <a:r>
              <a:rPr lang="ko-KR" altLang="en-US" dirty="0" smtClean="0"/>
              <a:t>조명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Shading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77" y="2309404"/>
            <a:ext cx="3343512" cy="3295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297" y="2307227"/>
            <a:ext cx="329699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Texture: polygon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texture </a:t>
            </a:r>
            <a:r>
              <a:rPr lang="ko-KR" altLang="en-US" dirty="0" smtClean="0"/>
              <a:t>입히기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101913"/>
            <a:ext cx="1752600" cy="171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33" y="3087166"/>
            <a:ext cx="1724274" cy="17413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31" y="3072878"/>
            <a:ext cx="3140347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 형태의 </a:t>
            </a:r>
            <a:r>
              <a:rPr lang="en-US" altLang="ko-KR" dirty="0" smtClean="0"/>
              <a:t>Curve </a:t>
            </a:r>
            <a:r>
              <a:rPr lang="ko-KR" altLang="en-US" dirty="0" smtClean="0"/>
              <a:t>만들기 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: control points</a:t>
            </a:r>
            <a:r>
              <a:rPr lang="ko-KR" altLang="en-US" dirty="0" smtClean="0"/>
              <a:t>를 이용한 </a:t>
            </a:r>
            <a:r>
              <a:rPr lang="ko-KR" altLang="en-US" dirty="0" err="1" smtClean="0"/>
              <a:t>베지에</a:t>
            </a:r>
            <a:r>
              <a:rPr lang="ko-KR" altLang="en-US" dirty="0" smtClean="0"/>
              <a:t> 커브 만들기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047999"/>
            <a:ext cx="3429000" cy="33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3D modeling: curve </a:t>
            </a:r>
            <a:r>
              <a:rPr lang="ko-KR" altLang="en-US" dirty="0" smtClean="0"/>
              <a:t>기반으로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로 확장</a:t>
            </a:r>
            <a:endParaRPr lang="en-US" altLang="ko-KR" dirty="0"/>
          </a:p>
          <a:p>
            <a:pPr lvl="1"/>
            <a:r>
              <a:rPr lang="en-US" altLang="ko-KR" sz="2800" dirty="0" smtClean="0"/>
              <a:t> ruled surface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Picture 2" descr="F:\Work1\Graphics\BookStuff\BookEd2\Figures\JPGFigures\Chapter10\ch10fig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3429000"/>
            <a:ext cx="340578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352800"/>
            <a:ext cx="3733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8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sz="40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533400" y="1447800"/>
            <a:ext cx="8610600" cy="4152900"/>
          </a:xfrm>
        </p:spPr>
        <p:txBody>
          <a:bodyPr/>
          <a:lstStyle/>
          <a:p>
            <a:r>
              <a:rPr lang="ko-KR" altLang="en-US" sz="2800" dirty="0" smtClean="0">
                <a:ea typeface="ＭＳ Ｐゴシック" panose="020B0600070205080204" pitchFamily="34" charset="-128"/>
              </a:rPr>
              <a:t>교수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: </a:t>
            </a:r>
            <a:r>
              <a:rPr lang="ko-KR" altLang="en-US" sz="2800" dirty="0" err="1" smtClean="0">
                <a:ea typeface="ＭＳ Ｐゴシック" panose="020B0600070205080204" pitchFamily="34" charset="-128"/>
              </a:rPr>
              <a:t>김지범</a:t>
            </a:r>
            <a:r>
              <a:rPr lang="ko-KR" altLang="en-US" sz="2800" dirty="0" smtClean="0">
                <a:ea typeface="ＭＳ Ｐゴシック" panose="020B0600070205080204" pitchFamily="34" charset="-128"/>
              </a:rPr>
              <a:t> 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(</a:t>
            </a:r>
            <a:r>
              <a:rPr lang="ko-KR" altLang="en-US" sz="2800" dirty="0" smtClean="0">
                <a:ea typeface="ＭＳ Ｐゴシック" panose="020B0600070205080204" pitchFamily="34" charset="-128"/>
              </a:rPr>
              <a:t>컴퓨터 공학부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, </a:t>
            </a:r>
            <a:r>
              <a:rPr lang="ko-KR" altLang="en-US" sz="2800" dirty="0" smtClean="0">
                <a:ea typeface="ＭＳ Ｐゴシック" panose="020B0600070205080204" pitchFamily="34" charset="-128"/>
              </a:rPr>
              <a:t>부교수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)</a:t>
            </a:r>
          </a:p>
          <a:p>
            <a:r>
              <a:rPr lang="ko-KR" altLang="en-US" sz="2800" dirty="0" smtClean="0">
                <a:ea typeface="ＭＳ Ｐゴシック" panose="020B0600070205080204" pitchFamily="34" charset="-128"/>
              </a:rPr>
              <a:t>교수 </a:t>
            </a:r>
            <a:r>
              <a:rPr lang="en-US" altLang="ko-KR" sz="2800" dirty="0">
                <a:ea typeface="ＭＳ Ｐゴシック" panose="020B0600070205080204" pitchFamily="34" charset="-128"/>
              </a:rPr>
              <a:t>o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ffice: 432</a:t>
            </a:r>
            <a:r>
              <a:rPr lang="ko-KR" altLang="en-US" sz="2800" dirty="0" smtClean="0">
                <a:ea typeface="ＭＳ Ｐゴシック" panose="020B0600070205080204" pitchFamily="34" charset="-128"/>
              </a:rPr>
              <a:t>호 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(7</a:t>
            </a:r>
            <a:r>
              <a:rPr lang="ko-KR" altLang="en-US" sz="2800" dirty="0" smtClean="0">
                <a:ea typeface="ＭＳ Ｐゴシック" panose="020B0600070205080204" pitchFamily="34" charset="-128"/>
              </a:rPr>
              <a:t>호관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) </a:t>
            </a:r>
          </a:p>
          <a:p>
            <a:r>
              <a:rPr lang="en-US" altLang="ko-KR" sz="2800" dirty="0" smtClean="0">
                <a:ea typeface="ＭＳ Ｐゴシック" panose="020B0600070205080204" pitchFamily="34" charset="-128"/>
              </a:rPr>
              <a:t>Email: </a:t>
            </a:r>
            <a:r>
              <a:rPr lang="en-US" altLang="ko-KR" sz="2800" dirty="0" smtClean="0">
                <a:ea typeface="ＭＳ Ｐゴシック" panose="020B0600070205080204" pitchFamily="34" charset="-128"/>
                <a:hlinkClick r:id="rId2"/>
              </a:rPr>
              <a:t>jibumkim@inu.ac.kr</a:t>
            </a:r>
            <a:endParaRPr lang="en-US" altLang="ko-KR" sz="2800" dirty="0" smtClean="0">
              <a:ea typeface="ＭＳ Ｐゴシック" panose="020B0600070205080204" pitchFamily="34" charset="-128"/>
            </a:endParaRPr>
          </a:p>
          <a:p>
            <a:r>
              <a:rPr lang="ko-KR" altLang="en-US" sz="2800" dirty="0" smtClean="0">
                <a:ea typeface="ＭＳ Ｐゴシック" panose="020B0600070205080204" pitchFamily="34" charset="-128"/>
              </a:rPr>
              <a:t>연구 분야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: </a:t>
            </a:r>
            <a:r>
              <a:rPr lang="ko-KR" altLang="en-US" sz="2800" dirty="0" smtClean="0">
                <a:ea typeface="ＭＳ Ｐゴシック" panose="020B0600070205080204" pitchFamily="34" charset="-128"/>
              </a:rPr>
              <a:t>그래픽스 모델링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, </a:t>
            </a:r>
            <a:r>
              <a:rPr lang="ko-KR" altLang="en-US" sz="2800" dirty="0" err="1" smtClean="0">
                <a:ea typeface="ＭＳ Ｐゴシック" panose="020B0600070205080204" pitchFamily="34" charset="-128"/>
              </a:rPr>
              <a:t>딥러닝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, meshing</a:t>
            </a:r>
          </a:p>
          <a:p>
            <a:r>
              <a:rPr lang="en-US" altLang="ko-KR" sz="2800" dirty="0">
                <a:hlinkClick r:id="rId3"/>
              </a:rPr>
              <a:t>https://</a:t>
            </a:r>
            <a:r>
              <a:rPr lang="en-US" altLang="ko-KR" sz="2800" dirty="0" smtClean="0">
                <a:hlinkClick r:id="rId3"/>
              </a:rPr>
              <a:t>sites.google.com/view/gailab/home</a:t>
            </a:r>
            <a:endParaRPr lang="en-US" altLang="ko-KR" sz="2800" dirty="0" smtClean="0"/>
          </a:p>
          <a:p>
            <a:r>
              <a:rPr lang="ko-KR" altLang="en-US" sz="2800" dirty="0" smtClean="0">
                <a:ea typeface="ＭＳ Ｐゴシック" panose="020B0600070205080204" pitchFamily="34" charset="-128"/>
              </a:rPr>
              <a:t>수업에 관련된 질문은 </a:t>
            </a:r>
            <a:r>
              <a:rPr lang="en-US" altLang="ko-KR" sz="2800" dirty="0" smtClean="0">
                <a:ea typeface="ＭＳ Ｐゴシック" panose="020B0600070205080204" pitchFamily="34" charset="-128"/>
              </a:rPr>
              <a:t>zoom </a:t>
            </a:r>
            <a:r>
              <a:rPr lang="ko-KR" altLang="en-US" sz="2800" dirty="0" smtClean="0">
                <a:ea typeface="ＭＳ Ｐゴシック" panose="020B0600070205080204" pitchFamily="34" charset="-128"/>
              </a:rPr>
              <a:t>채팅을 통해 문의하거나 이메일로 </a:t>
            </a:r>
            <a:r>
              <a:rPr lang="ko-KR" altLang="en-US" sz="2800" dirty="0">
                <a:ea typeface="ＭＳ Ｐゴシック" panose="020B0600070205080204" pitchFamily="34" charset="-128"/>
              </a:rPr>
              <a:t>문의</a:t>
            </a:r>
            <a:endParaRPr lang="en-US" altLang="ko-KR" sz="2800" dirty="0">
              <a:ea typeface="ＭＳ Ｐゴシック" panose="020B0600070205080204" pitchFamily="34" charset="-128"/>
            </a:endParaRPr>
          </a:p>
          <a:p>
            <a:endParaRPr lang="en-US" altLang="ko-KR" sz="28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4080"/>
              </a:buClr>
              <a:buSzPct val="6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6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0" smtClean="0"/>
              <a:t> </a:t>
            </a:r>
            <a:fld id="{161DACC7-EDEF-4A7A-B479-0AD2206080B3}" type="slidenum">
              <a:rPr lang="en-US" altLang="ko-KR" sz="20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ko-KR" sz="2000" b="0" smtClean="0"/>
          </a:p>
        </p:txBody>
      </p:sp>
    </p:spTree>
    <p:extLst>
      <p:ext uri="{BB962C8B-B14F-4D97-AF65-F5344CB8AC3E}">
        <p14:creationId xmlns:p14="http://schemas.microsoft.com/office/powerpoint/2010/main" val="35189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3D Mesh </a:t>
            </a:r>
            <a:r>
              <a:rPr lang="en-US" altLang="ko-KR" dirty="0" smtClean="0"/>
              <a:t>and 3D printer (7</a:t>
            </a:r>
            <a:r>
              <a:rPr lang="ko-KR" altLang="en-US" dirty="0" smtClean="0"/>
              <a:t>호관 </a:t>
            </a:r>
            <a:r>
              <a:rPr lang="en-US" altLang="ko-KR" dirty="0" smtClean="0"/>
              <a:t>422</a:t>
            </a:r>
            <a:r>
              <a:rPr lang="ko-KR" altLang="en-US" dirty="0" smtClean="0"/>
              <a:t>호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메쉬</a:t>
            </a:r>
            <a:r>
              <a:rPr lang="ko-KR" altLang="en-US" dirty="0" smtClean="0"/>
              <a:t> 자료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854" y="2780000"/>
            <a:ext cx="2438808" cy="348548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64308"/>
            <a:ext cx="1693992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00" y="4467089"/>
            <a:ext cx="1444892" cy="1989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594" y="2971800"/>
            <a:ext cx="242325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Special visual techniques</a:t>
            </a:r>
            <a:endParaRPr lang="en-US" altLang="ko-KR" dirty="0"/>
          </a:p>
          <a:p>
            <a:r>
              <a:rPr lang="ko-KR" altLang="en-US" dirty="0" smtClean="0"/>
              <a:t>안개 효과 생성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5" name="Picture 5" descr="UNI0000084400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57071"/>
            <a:ext cx="2592388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346855"/>
            <a:ext cx="3173890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8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OpenGL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open source</a:t>
            </a:r>
            <a:r>
              <a:rPr lang="ko-KR" altLang="en-US" dirty="0" smtClean="0"/>
              <a:t>인 라이브러리로 버전이 업데이트 됨</a:t>
            </a:r>
            <a:endParaRPr lang="en-US" altLang="ko-KR" dirty="0" smtClean="0"/>
          </a:p>
          <a:p>
            <a:r>
              <a:rPr lang="ko-KR" altLang="en-US" dirty="0" smtClean="0"/>
              <a:t>수업시간에는 </a:t>
            </a:r>
            <a:r>
              <a:rPr lang="en-US" altLang="ko-KR" dirty="0" smtClean="0"/>
              <a:t>pre-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기반의 </a:t>
            </a:r>
            <a:r>
              <a:rPr lang="en-US" altLang="ko-KR" dirty="0" smtClean="0"/>
              <a:t>OpenGL </a:t>
            </a:r>
            <a:r>
              <a:rPr lang="ko-KR" altLang="en-US" dirty="0" smtClean="0"/>
              <a:t>버전을 사용할 예정 </a:t>
            </a:r>
            <a:r>
              <a:rPr lang="en-US" altLang="ko-KR" dirty="0" smtClean="0"/>
              <a:t>(OpenGL 2.x)</a:t>
            </a:r>
          </a:p>
          <a:p>
            <a:r>
              <a:rPr lang="en-US" altLang="ko-KR" dirty="0"/>
              <a:t>https://www.khronos.org/registry/OpenGL-Refpages/gl2.1/</a:t>
            </a:r>
          </a:p>
          <a:p>
            <a:r>
              <a:rPr lang="ko-KR" altLang="en-US" dirty="0" smtClean="0"/>
              <a:t>다음 수업시간까지 </a:t>
            </a:r>
            <a:r>
              <a:rPr lang="en-US" altLang="ko-KR" dirty="0" smtClean="0"/>
              <a:t>glut </a:t>
            </a:r>
            <a:r>
              <a:rPr lang="ko-KR" altLang="en-US" dirty="0" smtClean="0"/>
              <a:t>라이브러리를 설치 완료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0970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3400" y="1447800"/>
            <a:ext cx="8610600" cy="41529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 smtClean="0">
                <a:ea typeface="ＭＳ Ｐゴシック" panose="020B0600070205080204" pitchFamily="34" charset="-128"/>
              </a:rPr>
              <a:t> Visual Studio 2017 Professional, 64-bit Windows </a:t>
            </a:r>
            <a:r>
              <a:rPr lang="ko-KR" altLang="en-US" sz="1400" dirty="0" smtClean="0">
                <a:ea typeface="ＭＳ Ｐゴシック" panose="020B0600070205080204" pitchFamily="34" charset="-128"/>
              </a:rPr>
              <a:t>운영 체제 사용  기준  </a:t>
            </a:r>
            <a:r>
              <a:rPr lang="en-US" altLang="ko-KR" sz="1400" dirty="0" smtClean="0">
                <a:ea typeface="ＭＳ Ｐゴシック" panose="020B0600070205080204" pitchFamily="34" charset="-128"/>
              </a:rPr>
              <a:t>glut library </a:t>
            </a:r>
            <a:r>
              <a:rPr lang="ko-KR" altLang="en-US" sz="1400" dirty="0" smtClean="0">
                <a:ea typeface="ＭＳ Ｐゴシック" panose="020B0600070205080204" pitchFamily="34" charset="-128"/>
              </a:rPr>
              <a:t>설치 </a:t>
            </a:r>
            <a:endParaRPr lang="en-US" altLang="ko-KR" sz="1400" dirty="0" smtClean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ko-KR" sz="14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ko-KR" sz="1400" dirty="0">
                <a:ea typeface="ＭＳ Ｐゴシック" panose="020B0600070205080204" pitchFamily="34" charset="-128"/>
              </a:rPr>
              <a:t>1. ‘glut-3.7.6-bin.zip’ </a:t>
            </a:r>
            <a:r>
              <a:rPr lang="ko-KR" altLang="en-US" sz="1400" dirty="0">
                <a:ea typeface="ＭＳ Ｐゴシック" panose="020B0600070205080204" pitchFamily="34" charset="-128"/>
              </a:rPr>
              <a:t>다운받고 압축풀기 </a:t>
            </a:r>
            <a:r>
              <a:rPr lang="en-US" altLang="ko-KR" sz="1400" dirty="0">
                <a:ea typeface="ＭＳ Ｐゴシック" panose="020B0600070205080204" pitchFamily="34" charset="-128"/>
              </a:rPr>
              <a:t>(</a:t>
            </a:r>
            <a:r>
              <a:rPr lang="ko-KR" altLang="en-US" sz="1400" dirty="0">
                <a:ea typeface="ＭＳ Ｐゴシック" panose="020B0600070205080204" pitchFamily="34" charset="-128"/>
              </a:rPr>
              <a:t>아래 주소 이용</a:t>
            </a:r>
            <a:r>
              <a:rPr lang="en-US" altLang="ko-KR" sz="1400" dirty="0">
                <a:ea typeface="ＭＳ Ｐゴシック" panose="020B0600070205080204" pitchFamily="34" charset="-128"/>
              </a:rPr>
              <a:t>)</a:t>
            </a:r>
            <a:r>
              <a:rPr lang="ko-KR" altLang="en-US" sz="1400" dirty="0">
                <a:ea typeface="ＭＳ Ｐゴシック" panose="020B0600070205080204" pitchFamily="34" charset="-128"/>
              </a:rPr>
              <a:t> </a:t>
            </a:r>
            <a:r>
              <a:rPr lang="en-US" altLang="ko-KR" sz="1400" dirty="0">
                <a:ea typeface="ＭＳ Ｐゴシック" panose="020B0600070205080204" pitchFamily="34" charset="-128"/>
              </a:rPr>
              <a:t> </a:t>
            </a:r>
          </a:p>
          <a:p>
            <a:pPr marL="0" indent="0">
              <a:buNone/>
            </a:pPr>
            <a:r>
              <a:rPr lang="en-US" altLang="ko-KR" sz="1400" dirty="0">
                <a:ea typeface="ＭＳ Ｐゴシック" panose="020B0600070205080204" pitchFamily="34" charset="-128"/>
              </a:rPr>
              <a:t>https://sourceforge.net/projects/cppopengl3dfunc/files/latest/download?source=navbar </a:t>
            </a:r>
          </a:p>
          <a:p>
            <a:pPr marL="0" indent="0">
              <a:buNone/>
            </a:pPr>
            <a:endParaRPr lang="en-US" altLang="ko-KR" sz="14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ko-KR" sz="1400" dirty="0">
                <a:ea typeface="ＭＳ Ｐゴシック" panose="020B0600070205080204" pitchFamily="34" charset="-128"/>
              </a:rPr>
              <a:t>2. </a:t>
            </a:r>
            <a:r>
              <a:rPr lang="ko-KR" altLang="en-US" sz="1400" dirty="0">
                <a:ea typeface="ＭＳ Ｐゴシック" panose="020B0600070205080204" pitchFamily="34" charset="-128"/>
              </a:rPr>
              <a:t>압축 푼 파일 중에 </a:t>
            </a:r>
            <a:endParaRPr lang="en-US" altLang="ko-KR" sz="14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ko-KR" sz="1200" dirty="0">
                <a:ea typeface="ＭＳ Ｐゴシック" panose="020B0600070205080204" pitchFamily="34" charset="-128"/>
              </a:rPr>
              <a:t>1) Copy </a:t>
            </a:r>
            <a:r>
              <a:rPr lang="en-US" altLang="ko-KR" sz="1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glut32.dll</a:t>
            </a:r>
            <a:r>
              <a:rPr lang="en-US" altLang="ko-KR" sz="1200" dirty="0">
                <a:ea typeface="ＭＳ Ｐゴシック" panose="020B0600070205080204" pitchFamily="34" charset="-128"/>
              </a:rPr>
              <a:t>  to C:\Windows\SysWOW64  </a:t>
            </a:r>
          </a:p>
          <a:p>
            <a:pPr marL="0" indent="0">
              <a:buNone/>
            </a:pPr>
            <a:r>
              <a:rPr lang="en-US" altLang="ko-KR" sz="1200" dirty="0">
                <a:ea typeface="ＭＳ Ｐゴシック" panose="020B0600070205080204" pitchFamily="34" charset="-128"/>
              </a:rPr>
              <a:t>2) Copy </a:t>
            </a:r>
            <a:r>
              <a:rPr lang="en-US" altLang="ko-KR" sz="1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glut32.lib</a:t>
            </a:r>
            <a:r>
              <a:rPr lang="en-US" altLang="ko-KR" sz="1200" dirty="0">
                <a:ea typeface="ＭＳ Ｐゴシック" panose="020B0600070205080204" pitchFamily="34" charset="-128"/>
              </a:rPr>
              <a:t> to C:\Program Files (x86)\Microsoft Visual Studio\2017\Professional\VC\Auxiliary\VS\lib\x86 </a:t>
            </a:r>
          </a:p>
          <a:p>
            <a:pPr marL="0" indent="0">
              <a:buNone/>
            </a:pPr>
            <a:r>
              <a:rPr lang="en-US" altLang="ko-KR" sz="1200" dirty="0">
                <a:ea typeface="ＭＳ Ｐゴシック" panose="020B0600070205080204" pitchFamily="34" charset="-128"/>
              </a:rPr>
              <a:t>3) Copy </a:t>
            </a:r>
            <a:r>
              <a:rPr lang="en-US" altLang="ko-KR" sz="12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glut.h</a:t>
            </a:r>
            <a:r>
              <a:rPr lang="en-US" altLang="ko-KR" sz="1200" dirty="0">
                <a:ea typeface="ＭＳ Ｐゴシック" panose="020B0600070205080204" pitchFamily="34" charset="-128"/>
              </a:rPr>
              <a:t> to </a:t>
            </a:r>
            <a:r>
              <a:rPr lang="pt-BR" altLang="ko-KR" sz="1200" dirty="0">
                <a:ea typeface="ＭＳ Ｐゴシック" panose="020B0600070205080204" pitchFamily="34" charset="-128"/>
              </a:rPr>
              <a:t>C:\Program Files (x86)\Microsoft </a:t>
            </a:r>
            <a:r>
              <a:rPr lang="pt-BR" altLang="ko-KR" sz="1200" dirty="0" smtClean="0">
                <a:ea typeface="ＭＳ Ｐゴシック" panose="020B0600070205080204" pitchFamily="34" charset="-128"/>
              </a:rPr>
              <a:t>VisualStudio\2017\Professional\VC\Auxiliary\VS\include\GL</a:t>
            </a:r>
            <a:endParaRPr lang="pt-BR" altLang="ko-KR" sz="12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pt-BR" altLang="ko-KR" sz="14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ko-KR" altLang="en-US" sz="1400" dirty="0">
                <a:ea typeface="ＭＳ Ｐゴシック" panose="020B0600070205080204" pitchFamily="34" charset="-128"/>
              </a:rPr>
              <a:t>단</a:t>
            </a:r>
            <a:r>
              <a:rPr lang="en-US" altLang="ko-KR" sz="1400" dirty="0">
                <a:ea typeface="ＭＳ Ｐゴシック" panose="020B0600070205080204" pitchFamily="34" charset="-128"/>
              </a:rPr>
              <a:t>, GL </a:t>
            </a:r>
            <a:r>
              <a:rPr lang="ko-KR" altLang="en-US" sz="1400" dirty="0">
                <a:ea typeface="ＭＳ Ｐゴシック" panose="020B0600070205080204" pitchFamily="34" charset="-128"/>
              </a:rPr>
              <a:t>폴더가 없으면 </a:t>
            </a:r>
            <a:r>
              <a:rPr lang="en-US" altLang="ko-KR" sz="1400" dirty="0">
                <a:ea typeface="ＭＳ Ｐゴシック" panose="020B0600070205080204" pitchFamily="34" charset="-128"/>
              </a:rPr>
              <a:t>GL </a:t>
            </a:r>
            <a:r>
              <a:rPr lang="ko-KR" altLang="en-US" sz="1400" dirty="0">
                <a:ea typeface="ＭＳ Ｐゴシック" panose="020B0600070205080204" pitchFamily="34" charset="-128"/>
              </a:rPr>
              <a:t>폴더 </a:t>
            </a:r>
            <a:r>
              <a:rPr lang="ko-KR" altLang="en-US" sz="1400" dirty="0" err="1">
                <a:ea typeface="ＭＳ Ｐゴシック" panose="020B0600070205080204" pitchFamily="34" charset="-128"/>
              </a:rPr>
              <a:t>만듬</a:t>
            </a:r>
            <a:r>
              <a:rPr lang="ko-KR" altLang="en-US" sz="1400" dirty="0">
                <a:ea typeface="ＭＳ Ｐゴシック" panose="020B0600070205080204" pitchFamily="34" charset="-128"/>
              </a:rPr>
              <a:t> </a:t>
            </a:r>
            <a:endParaRPr lang="en-US" altLang="ko-KR" sz="1400" dirty="0">
              <a:ea typeface="ＭＳ Ｐゴシック" panose="020B0600070205080204" pitchFamily="34" charset="-128"/>
            </a:endParaRPr>
          </a:p>
          <a:p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721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ko-KR" altLang="en-US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새로만들기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→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프로젝트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→Visual C++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의 빈 프로젝트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확인</a:t>
            </a:r>
            <a:endParaRPr lang="en-US" altLang="ko-KR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소스파일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마우스 오른쪽 클릭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추가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(</a:t>
            </a:r>
            <a:r>
              <a:rPr lang="ko-KR" altLang="en-US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새항목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파일이름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en-US" altLang="ko-KR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cpp</a:t>
            </a:r>
            <a:r>
              <a:rPr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17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https://www.dropbox.com/s/q2kvrerqpt5sqk9/gasket.txt?dl=0</a:t>
            </a:r>
            <a:endParaRPr lang="ko-KR" altLang="en-US" dirty="0"/>
          </a:p>
          <a:p>
            <a:r>
              <a:rPr lang="ko-KR" altLang="en-US" dirty="0" smtClean="0"/>
              <a:t>코드 실행 여부 확인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796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Q) </a:t>
            </a:r>
            <a:r>
              <a:rPr lang="ko-KR" altLang="en-US" dirty="0" smtClean="0"/>
              <a:t>수업에 대한 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질문 </a:t>
            </a:r>
            <a:r>
              <a:rPr lang="en-US" altLang="ko-KR" dirty="0" smtClean="0"/>
              <a:t>? </a:t>
            </a:r>
            <a:endParaRPr lang="en-US" altLang="ko-KR" dirty="0"/>
          </a:p>
          <a:p>
            <a:r>
              <a:rPr lang="en-US" altLang="ko-KR" dirty="0" smtClean="0"/>
              <a:t>Zoom </a:t>
            </a:r>
            <a:r>
              <a:rPr lang="ko-KR" altLang="en-US" dirty="0" err="1" smtClean="0"/>
              <a:t>채팅창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사용 혹은 이메일로 연락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33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sz="40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panose="020B0600070205080204" pitchFamily="34" charset="-128"/>
              </a:rPr>
              <a:t>Schedule</a:t>
            </a:r>
          </a:p>
          <a:p>
            <a:pPr lvl="1"/>
            <a:r>
              <a:rPr lang="ko-KR" altLang="en-US" sz="2400" dirty="0" smtClean="0">
                <a:ea typeface="ＭＳ Ｐゴシック" panose="020B0600070205080204" pitchFamily="34" charset="-128"/>
              </a:rPr>
              <a:t>주간</a:t>
            </a:r>
            <a:r>
              <a:rPr lang="en-US" altLang="ko-KR" sz="2400" dirty="0" smtClean="0">
                <a:ea typeface="ＭＳ Ｐゴシック" panose="020B0600070205080204" pitchFamily="34" charset="-128"/>
              </a:rPr>
              <a:t>: 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월요일 </a:t>
            </a:r>
            <a:r>
              <a:rPr lang="en-US" altLang="ko-KR" sz="2400" dirty="0" smtClean="0">
                <a:ea typeface="ＭＳ Ｐゴシック" panose="020B0600070205080204" pitchFamily="34" charset="-128"/>
              </a:rPr>
              <a:t>10:30-11:45, 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수요일 </a:t>
            </a:r>
            <a:r>
              <a:rPr lang="en-US" altLang="ko-KR" sz="2400" dirty="0" smtClean="0">
                <a:ea typeface="ＭＳ Ｐゴシック" panose="020B0600070205080204" pitchFamily="34" charset="-128"/>
              </a:rPr>
              <a:t>9:00 – 10:15</a:t>
            </a:r>
          </a:p>
          <a:p>
            <a:pPr lvl="1"/>
            <a:r>
              <a:rPr lang="ko-KR" altLang="en-US" sz="2400" dirty="0" smtClean="0">
                <a:ea typeface="ＭＳ Ｐゴシック" panose="020B0600070205080204" pitchFamily="34" charset="-128"/>
              </a:rPr>
              <a:t>야간</a:t>
            </a:r>
            <a:r>
              <a:rPr lang="en-US" altLang="ko-KR" sz="2400" dirty="0" smtClean="0">
                <a:ea typeface="ＭＳ Ｐゴシック" panose="020B0600070205080204" pitchFamily="34" charset="-128"/>
              </a:rPr>
              <a:t>: 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화요일 </a:t>
            </a:r>
            <a:r>
              <a:rPr lang="en-US" altLang="ko-KR" sz="2400" dirty="0" smtClean="0">
                <a:ea typeface="ＭＳ Ｐゴシック" panose="020B0600070205080204" pitchFamily="34" charset="-128"/>
              </a:rPr>
              <a:t>20:00-22:30</a:t>
            </a:r>
          </a:p>
          <a:p>
            <a:r>
              <a:rPr lang="ko-KR" altLang="en-US" dirty="0"/>
              <a:t>강의 방법</a:t>
            </a:r>
            <a:endParaRPr lang="en-US" altLang="ko-KR" dirty="0"/>
          </a:p>
          <a:p>
            <a:pPr lvl="1"/>
            <a:r>
              <a:rPr lang="ko-KR" altLang="en-US" sz="2400" dirty="0">
                <a:ea typeface="ＭＳ Ｐゴシック" panose="020B0600070205080204" pitchFamily="34" charset="-128"/>
              </a:rPr>
              <a:t>주간</a:t>
            </a:r>
            <a:r>
              <a:rPr lang="en-US" altLang="ko-KR" sz="2400" dirty="0">
                <a:ea typeface="ＭＳ Ｐゴシック" panose="020B0600070205080204" pitchFamily="34" charset="-128"/>
              </a:rPr>
              <a:t>: ZOOM</a:t>
            </a:r>
            <a:r>
              <a:rPr lang="ko-KR" altLang="en-US" sz="2400" dirty="0">
                <a:ea typeface="ＭＳ Ｐゴシック" panose="020B0600070205080204" pitchFamily="34" charset="-128"/>
              </a:rPr>
              <a:t>을 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이용한 실시간 화상 강의 </a:t>
            </a:r>
            <a:endParaRPr lang="en-US" altLang="ko-KR" sz="2400" dirty="0" smtClean="0">
              <a:ea typeface="ＭＳ Ｐゴシック" panose="020B0600070205080204" pitchFamily="34" charset="-128"/>
            </a:endParaRPr>
          </a:p>
          <a:p>
            <a:pPr lvl="1"/>
            <a:r>
              <a:rPr lang="ko-KR" altLang="en-US" sz="2400" dirty="0" smtClean="0">
                <a:ea typeface="ＭＳ Ｐゴシック" panose="020B0600070205080204" pitchFamily="34" charset="-128"/>
              </a:rPr>
              <a:t>단</a:t>
            </a:r>
            <a:r>
              <a:rPr lang="en-US" altLang="ko-KR" sz="2400" dirty="0" smtClean="0">
                <a:ea typeface="ＭＳ Ｐゴシック" panose="020B0600070205080204" pitchFamily="34" charset="-128"/>
              </a:rPr>
              <a:t>, </a:t>
            </a:r>
            <a:r>
              <a:rPr lang="ko-KR" altLang="en-US" sz="2400" dirty="0" err="1" smtClean="0">
                <a:ea typeface="ＭＳ Ｐゴシック" panose="020B0600070205080204" pitchFamily="34" charset="-128"/>
              </a:rPr>
              <a:t>출장시에는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 녹화된 동영상 강의</a:t>
            </a:r>
            <a:endParaRPr lang="en-US" altLang="ko-KR" sz="2400" dirty="0" smtClean="0">
              <a:ea typeface="ＭＳ Ｐゴシック" panose="020B0600070205080204" pitchFamily="34" charset="-128"/>
            </a:endParaRPr>
          </a:p>
          <a:p>
            <a:pPr lvl="1"/>
            <a:r>
              <a:rPr lang="ko-KR" altLang="en-US" sz="2400" dirty="0" smtClean="0">
                <a:ea typeface="ＭＳ Ｐゴシック" panose="020B0600070205080204" pitchFamily="34" charset="-128"/>
              </a:rPr>
              <a:t>야간</a:t>
            </a:r>
            <a:r>
              <a:rPr lang="en-US" altLang="ko-KR" sz="2400" dirty="0">
                <a:ea typeface="ＭＳ Ｐゴシック" panose="020B0600070205080204" pitchFamily="34" charset="-128"/>
              </a:rPr>
              <a:t>: 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주간 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강의 녹화 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업로드 예정 </a:t>
            </a:r>
            <a:endParaRPr lang="en-US" altLang="ko-KR" sz="2400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ko-KR" sz="4000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ko-KR" dirty="0" smtClean="0">
              <a:ea typeface="ＭＳ Ｐゴシック" panose="020B0600070205080204" pitchFamily="34" charset="-128"/>
            </a:endParaRPr>
          </a:p>
        </p:txBody>
      </p:sp>
      <p:sp>
        <p:nvSpPr>
          <p:cNvPr id="1024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4080"/>
              </a:buClr>
              <a:buSzPct val="6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6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0" smtClean="0"/>
              <a:t>Slide </a:t>
            </a:r>
            <a:fld id="{18CC1ADE-858F-4742-B729-4EE48739582A}" type="slidenum">
              <a:rPr lang="en-US" altLang="ko-KR" sz="20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ko-KR" sz="2000" b="0" smtClean="0"/>
          </a:p>
        </p:txBody>
      </p:sp>
    </p:spTree>
    <p:extLst>
      <p:ext uri="{BB962C8B-B14F-4D97-AF65-F5344CB8AC3E}">
        <p14:creationId xmlns:p14="http://schemas.microsoft.com/office/powerpoint/2010/main" val="14073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a typeface="ＭＳ Ｐゴシック" panose="020B0600070205080204" pitchFamily="34" charset="-128"/>
              </a:rPr>
              <a:t>Zoom 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화상 회의 참여시 규칙 </a:t>
            </a:r>
            <a:endParaRPr lang="en-US" altLang="ko-KR" dirty="0" smtClean="0">
              <a:ea typeface="ＭＳ Ｐゴシック" panose="020B0600070205080204" pitchFamily="34" charset="-128"/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마이크 끔</a:t>
            </a:r>
            <a:r>
              <a:rPr lang="en-US" altLang="ko-KR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화상은 출석 </a:t>
            </a:r>
            <a:r>
              <a:rPr lang="ko-KR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체크</a:t>
            </a:r>
            <a:r>
              <a:rPr lang="en-US" altLang="ko-KR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본인 확인 용으로 수업 시작 </a:t>
            </a:r>
            <a:r>
              <a:rPr lang="en-US" altLang="ko-KR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분 </a:t>
            </a:r>
            <a:r>
              <a:rPr lang="ko-KR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후 </a:t>
            </a:r>
            <a:r>
              <a:rPr lang="en-US" altLang="ko-KR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끔 </a:t>
            </a:r>
            <a:endParaRPr lang="en-US" altLang="ko-KR" dirty="0" smtClean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ko-KR" altLang="en-US" dirty="0" smtClean="0">
                <a:ea typeface="ＭＳ Ｐゴシック" panose="020B0600070205080204" pitchFamily="34" charset="-128"/>
              </a:rPr>
              <a:t>회의실 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ID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와 비밀번호는 이러닝에 공개  </a:t>
            </a:r>
            <a:endParaRPr lang="en-US" altLang="ko-KR" dirty="0" smtClean="0">
              <a:ea typeface="ＭＳ Ｐゴシック" panose="020B0600070205080204" pitchFamily="34" charset="-128"/>
            </a:endParaRPr>
          </a:p>
          <a:p>
            <a:r>
              <a:rPr lang="ko-KR" altLang="en-US" dirty="0">
                <a:ea typeface="ＭＳ Ｐゴシック" panose="020B0600070205080204" pitchFamily="34" charset="-128"/>
              </a:rPr>
              <a:t>출석체크</a:t>
            </a:r>
            <a:endParaRPr lang="en-US" altLang="ko-KR" dirty="0">
              <a:ea typeface="ＭＳ Ｐゴシック" panose="020B0600070205080204" pitchFamily="34" charset="-128"/>
            </a:endParaRPr>
          </a:p>
          <a:p>
            <a:pPr lvl="1"/>
            <a:r>
              <a:rPr lang="ko-KR" altLang="en-US" dirty="0" smtClean="0">
                <a:ea typeface="ＭＳ Ｐゴシック" panose="020B0600070205080204" pitchFamily="34" charset="-128"/>
              </a:rPr>
              <a:t>수업시작 후 </a:t>
            </a:r>
            <a:r>
              <a:rPr lang="en-US" altLang="ko-KR" dirty="0">
                <a:ea typeface="ＭＳ Ｐゴシック" panose="020B0600070205080204" pitchFamily="34" charset="-128"/>
              </a:rPr>
              <a:t>5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분 후에 </a:t>
            </a:r>
            <a:r>
              <a:rPr lang="ko-KR" altLang="en-US" dirty="0">
                <a:ea typeface="ＭＳ Ｐゴシック" panose="020B0600070205080204" pitchFamily="34" charset="-128"/>
              </a:rPr>
              <a:t>출석 체크 </a:t>
            </a:r>
            <a:r>
              <a:rPr lang="en-US" altLang="ko-KR" dirty="0">
                <a:ea typeface="ＭＳ Ｐゴシック" panose="020B0600070205080204" pitchFamily="34" charset="-128"/>
              </a:rPr>
              <a:t>(</a:t>
            </a:r>
            <a:r>
              <a:rPr lang="ko-KR" altLang="en-US" dirty="0">
                <a:ea typeface="ＭＳ Ｐゴシック" panose="020B0600070205080204" pitchFamily="34" charset="-128"/>
              </a:rPr>
              <a:t>참가자 리스트 캡쳐 예정</a:t>
            </a:r>
            <a:r>
              <a:rPr lang="en-US" altLang="ko-KR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ko-KR" altLang="en-US" dirty="0">
                <a:ea typeface="ＭＳ Ｐゴシック" panose="020B0600070205080204" pitchFamily="34" charset="-128"/>
              </a:rPr>
              <a:t>출석 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체크 후 </a:t>
            </a:r>
            <a:r>
              <a:rPr lang="ko-KR" altLang="en-US" dirty="0">
                <a:ea typeface="ＭＳ Ｐゴシック" panose="020B0600070205080204" pitchFamily="34" charset="-128"/>
              </a:rPr>
              <a:t>회의 참가자는 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채팅 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창에 남기면 지각 처리</a:t>
            </a:r>
            <a:endParaRPr lang="en-US" altLang="ko-KR" dirty="0">
              <a:ea typeface="ＭＳ Ｐゴシック" panose="020B0600070205080204" pitchFamily="34" charset="-128"/>
            </a:endParaRPr>
          </a:p>
          <a:p>
            <a:r>
              <a:rPr lang="ko-KR" altLang="en-US" dirty="0" smtClean="0">
                <a:ea typeface="ＭＳ Ｐゴシック" panose="020B0600070205080204" pitchFamily="34" charset="-128"/>
              </a:rPr>
              <a:t>수업 중 질문</a:t>
            </a:r>
            <a:endParaRPr lang="en-US" altLang="ko-KR" dirty="0" smtClean="0">
              <a:ea typeface="ＭＳ Ｐゴシック" panose="020B0600070205080204" pitchFamily="34" charset="-128"/>
            </a:endParaRPr>
          </a:p>
          <a:p>
            <a:pPr lvl="1"/>
            <a:r>
              <a:rPr lang="ko-KR" altLang="en-US" dirty="0" smtClean="0">
                <a:ea typeface="ＭＳ Ｐゴシック" panose="020B0600070205080204" pitchFamily="34" charset="-128"/>
              </a:rPr>
              <a:t>마이크를 사용하지 말고 채팅 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창에 남기거나 이메일로 연락</a:t>
            </a:r>
            <a:endParaRPr lang="ko-KR" altLang="en-US" dirty="0">
              <a:ea typeface="ＭＳ Ｐゴシック" panose="020B0600070205080204" pitchFamily="34" charset="-128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719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3400" y="1447800"/>
            <a:ext cx="8610600" cy="4152900"/>
          </a:xfrm>
        </p:spPr>
        <p:txBody>
          <a:bodyPr/>
          <a:lstStyle/>
          <a:p>
            <a:r>
              <a:rPr lang="en-US" altLang="ko-KR" dirty="0" smtClean="0">
                <a:ea typeface="ＭＳ Ｐゴシック" panose="020B0600070205080204" pitchFamily="34" charset="-128"/>
              </a:rPr>
              <a:t>Textbook</a:t>
            </a:r>
          </a:p>
          <a:p>
            <a:pPr lvl="1"/>
            <a:r>
              <a:rPr lang="en-US" altLang="ko-KR" dirty="0" smtClean="0">
                <a:ea typeface="ＭＳ Ｐゴシック" panose="020B0600070205080204" pitchFamily="34" charset="-128"/>
              </a:rPr>
              <a:t>OpenGL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로 배우는 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3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차원 컴퓨터 그래픽스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, </a:t>
            </a:r>
            <a:r>
              <a:rPr lang="ko-KR" altLang="en-US" dirty="0" err="1" smtClean="0">
                <a:ea typeface="ＭＳ Ｐゴシック" panose="020B0600070205080204" pitchFamily="34" charset="-128"/>
              </a:rPr>
              <a:t>주우석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 지음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, 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한빛 아카데미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, 2013</a:t>
            </a:r>
            <a:r>
              <a:rPr lang="ko-KR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ko-KR" dirty="0" smtClean="0">
                <a:ea typeface="ＭＳ Ｐゴシック" panose="020B0600070205080204" pitchFamily="34" charset="-128"/>
              </a:rPr>
              <a:t>Computer graphics through OpenGL, 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3rd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 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edition, </a:t>
            </a:r>
            <a:r>
              <a:rPr lang="en-US" altLang="ko-KR" dirty="0" err="1" smtClean="0">
                <a:ea typeface="ＭＳ Ｐゴシック" panose="020B0600070205080204" pitchFamily="34" charset="-128"/>
              </a:rPr>
              <a:t>Sumanta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 </a:t>
            </a:r>
            <a:r>
              <a:rPr lang="en-US" altLang="ko-KR" dirty="0" err="1" smtClean="0">
                <a:ea typeface="ＭＳ Ｐゴシック" panose="020B0600070205080204" pitchFamily="34" charset="-128"/>
              </a:rPr>
              <a:t>Guha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, 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2018</a:t>
            </a:r>
            <a:endParaRPr lang="en-US" altLang="ko-KR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ko-KR" dirty="0" smtClean="0">
                <a:ea typeface="ＭＳ Ｐゴシック" panose="020B0600070205080204" pitchFamily="34" charset="-128"/>
              </a:rPr>
              <a:t>Interactive computer graphics, 7</a:t>
            </a:r>
            <a:r>
              <a:rPr lang="en-US" altLang="ko-KR" baseline="30000" dirty="0" smtClean="0">
                <a:ea typeface="ＭＳ Ｐゴシック" panose="020B0600070205080204" pitchFamily="34" charset="-128"/>
              </a:rPr>
              <a:t>th</a:t>
            </a:r>
            <a:r>
              <a:rPr lang="en-US" altLang="ko-KR" dirty="0" smtClean="0">
                <a:ea typeface="ＭＳ Ｐゴシック" panose="020B0600070205080204" pitchFamily="34" charset="-128"/>
              </a:rPr>
              <a:t> edition, Edward Angel, 2015</a:t>
            </a:r>
          </a:p>
          <a:p>
            <a:pPr lvl="1"/>
            <a:r>
              <a:rPr lang="ko-KR" altLang="en-US" dirty="0" smtClean="0">
                <a:ea typeface="ＭＳ Ｐゴシック" panose="020B0600070205080204" pitchFamily="34" charset="-128"/>
              </a:rPr>
              <a:t>교재 구매는 필수는 아님 </a:t>
            </a:r>
            <a:endParaRPr lang="en-US" altLang="ko-KR" dirty="0" smtClean="0">
              <a:ea typeface="ＭＳ Ｐゴシック" panose="020B0600070205080204" pitchFamily="34" charset="-128"/>
            </a:endParaRPr>
          </a:p>
          <a:p>
            <a:pPr marL="344487" lvl="1" indent="0">
              <a:buNone/>
            </a:pPr>
            <a:endParaRPr lang="en-US" altLang="ko-KR" dirty="0">
              <a:ea typeface="ＭＳ Ｐゴシック" panose="020B0600070205080204" pitchFamily="34" charset="-128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32" y="3822051"/>
            <a:ext cx="1833045" cy="22739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502" y="3845872"/>
            <a:ext cx="1774531" cy="21739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64" y="3822051"/>
            <a:ext cx="1693263" cy="22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smtClean="0">
                <a:ea typeface="ＭＳ Ｐゴシック" panose="020B0600070205080204" pitchFamily="34" charset="-128"/>
              </a:rPr>
              <a:t>Course Information</a:t>
            </a:r>
            <a:endParaRPr lang="ko-KR" altLang="en-US" sz="4000" smtClean="0">
              <a:ea typeface="ＭＳ Ｐゴシック" panose="020B0600070205080204" pitchFamily="34" charset="-128"/>
            </a:endParaRPr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533400" y="1447800"/>
            <a:ext cx="8343900" cy="499110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ＭＳ Ｐゴシック" pitchFamily="34" charset="-128"/>
              </a:rPr>
              <a:t>Grading</a:t>
            </a:r>
          </a:p>
          <a:p>
            <a:pPr lvl="1">
              <a:defRPr/>
            </a:pPr>
            <a:r>
              <a:rPr lang="ko-KR" altLang="en-US" dirty="0" smtClean="0">
                <a:ea typeface="ＭＳ Ｐゴシック" pitchFamily="34" charset="-128"/>
              </a:rPr>
              <a:t>절대평가</a:t>
            </a:r>
            <a:r>
              <a:rPr lang="en-US" altLang="ko-KR" dirty="0" smtClean="0">
                <a:ea typeface="ＭＳ Ｐゴシック" pitchFamily="34" charset="-128"/>
              </a:rPr>
              <a:t>, </a:t>
            </a:r>
            <a:r>
              <a:rPr lang="ko-KR" altLang="en-US" dirty="0" smtClean="0">
                <a:ea typeface="ＭＳ Ｐゴシック" pitchFamily="34" charset="-128"/>
              </a:rPr>
              <a:t>시험</a:t>
            </a:r>
            <a:r>
              <a:rPr lang="en-US" altLang="ko-KR" dirty="0" smtClean="0">
                <a:ea typeface="ＭＳ Ｐゴシック" pitchFamily="34" charset="-128"/>
              </a:rPr>
              <a:t>, </a:t>
            </a:r>
            <a:r>
              <a:rPr lang="ko-KR" altLang="en-US" dirty="0" smtClean="0">
                <a:ea typeface="ＭＳ Ｐゴシック" pitchFamily="34" charset="-128"/>
              </a:rPr>
              <a:t>숙제 비율은 추후 알림</a:t>
            </a:r>
            <a:endParaRPr lang="en-US" altLang="ko-KR" dirty="0" smtClean="0">
              <a:ea typeface="ＭＳ Ｐゴシック" pitchFamily="34" charset="-128"/>
            </a:endParaRPr>
          </a:p>
          <a:p>
            <a:pPr lvl="1">
              <a:defRPr/>
            </a:pPr>
            <a:r>
              <a:rPr lang="ko-KR" altLang="en-US" dirty="0" smtClean="0">
                <a:ea typeface="ＭＳ Ｐゴシック" pitchFamily="34" charset="-128"/>
              </a:rPr>
              <a:t>시험</a:t>
            </a:r>
            <a:r>
              <a:rPr lang="en-US" altLang="ko-KR" dirty="0" smtClean="0">
                <a:ea typeface="ＭＳ Ｐゴシック" pitchFamily="34" charset="-128"/>
              </a:rPr>
              <a:t>: </a:t>
            </a:r>
            <a:r>
              <a:rPr lang="ko-KR" altLang="en-US" dirty="0" smtClean="0">
                <a:ea typeface="ＭＳ Ｐゴシック" pitchFamily="34" charset="-128"/>
              </a:rPr>
              <a:t>기말고사</a:t>
            </a:r>
            <a:r>
              <a:rPr lang="en-US" altLang="ko-KR" dirty="0" smtClean="0">
                <a:ea typeface="ＭＳ Ｐゴシック" pitchFamily="34" charset="-128"/>
              </a:rPr>
              <a:t>, </a:t>
            </a:r>
            <a:r>
              <a:rPr lang="ko-KR" altLang="en-US" dirty="0" smtClean="0">
                <a:ea typeface="ＭＳ Ｐゴシック" pitchFamily="34" charset="-128"/>
              </a:rPr>
              <a:t>중간고사 실시 여부는 학교 방침에 따라 결정</a:t>
            </a:r>
            <a:r>
              <a:rPr lang="en-US" altLang="ko-KR" dirty="0" smtClean="0">
                <a:ea typeface="ＭＳ Ｐゴシック" pitchFamily="34" charset="-128"/>
              </a:rPr>
              <a:t>, </a:t>
            </a:r>
            <a:r>
              <a:rPr lang="ko-KR" altLang="en-US" dirty="0" smtClean="0">
                <a:ea typeface="ＭＳ Ｐゴシック" pitchFamily="34" charset="-128"/>
              </a:rPr>
              <a:t>중간고사가 없다면 과제로 대체 </a:t>
            </a:r>
            <a:endParaRPr lang="en-US" altLang="ko-KR" dirty="0" smtClean="0">
              <a:ea typeface="ＭＳ Ｐゴシック" pitchFamily="34" charset="-128"/>
            </a:endParaRPr>
          </a:p>
          <a:p>
            <a:pPr lvl="1">
              <a:buFont typeface="Times" charset="0"/>
              <a:buChar char="•"/>
              <a:defRPr/>
            </a:pPr>
            <a:r>
              <a:rPr lang="ko-KR" altLang="en-US" dirty="0" smtClean="0">
                <a:ea typeface="ＭＳ Ｐゴシック" pitchFamily="34" charset="-128"/>
              </a:rPr>
              <a:t>숙제 </a:t>
            </a:r>
            <a:r>
              <a:rPr lang="en-US" altLang="ko-KR" dirty="0" smtClean="0">
                <a:ea typeface="ＭＳ Ｐゴシック" pitchFamily="34" charset="-128"/>
              </a:rPr>
              <a:t>(3-4</a:t>
            </a:r>
            <a:r>
              <a:rPr lang="ko-KR" altLang="en-US" dirty="0" smtClean="0">
                <a:ea typeface="ＭＳ Ｐゴシック" pitchFamily="34" charset="-128"/>
              </a:rPr>
              <a:t>회</a:t>
            </a:r>
            <a:r>
              <a:rPr lang="en-US" altLang="ko-KR" dirty="0" smtClean="0">
                <a:ea typeface="ＭＳ Ｐゴシック" pitchFamily="34" charset="-128"/>
              </a:rPr>
              <a:t>): </a:t>
            </a:r>
            <a:r>
              <a:rPr lang="ko-KR" altLang="en-US" dirty="0" smtClean="0">
                <a:ea typeface="ＭＳ Ｐゴシック" pitchFamily="34" charset="-128"/>
              </a:rPr>
              <a:t>코드 작성 </a:t>
            </a:r>
            <a:endParaRPr lang="en-US" altLang="ko-KR" dirty="0" smtClean="0">
              <a:ea typeface="ＭＳ Ｐゴシック" pitchFamily="34" charset="-128"/>
            </a:endParaRPr>
          </a:p>
          <a:p>
            <a:pPr lvl="1">
              <a:buFont typeface="Times" charset="0"/>
              <a:buChar char="•"/>
              <a:defRPr/>
            </a:pPr>
            <a:r>
              <a:rPr lang="ko-KR" altLang="en-US" dirty="0" smtClean="0">
                <a:ea typeface="ＭＳ Ｐゴシック" pitchFamily="34" charset="-128"/>
              </a:rPr>
              <a:t>출석 </a:t>
            </a:r>
            <a:r>
              <a:rPr lang="en-US" altLang="ko-KR" dirty="0" smtClean="0">
                <a:ea typeface="ＭＳ Ｐゴシック" pitchFamily="34" charset="-128"/>
              </a:rPr>
              <a:t>(20%): </a:t>
            </a:r>
            <a:r>
              <a:rPr lang="ko-KR" altLang="en-US" dirty="0" smtClean="0">
                <a:ea typeface="ＭＳ Ｐゴシック" pitchFamily="34" charset="-128"/>
              </a:rPr>
              <a:t>수업의 </a:t>
            </a:r>
            <a:r>
              <a:rPr lang="en-US" altLang="ko-KR" dirty="0" smtClean="0">
                <a:ea typeface="ＭＳ Ｐゴシック" pitchFamily="34" charset="-128"/>
              </a:rPr>
              <a:t>3</a:t>
            </a:r>
            <a:r>
              <a:rPr lang="ko-KR" altLang="en-US" dirty="0" smtClean="0">
                <a:ea typeface="ＭＳ Ｐゴシック" pitchFamily="34" charset="-128"/>
              </a:rPr>
              <a:t>분의 </a:t>
            </a:r>
            <a:r>
              <a:rPr lang="en-US" altLang="ko-KR" dirty="0" smtClean="0">
                <a:ea typeface="ＭＳ Ｐゴシック" pitchFamily="34" charset="-128"/>
              </a:rPr>
              <a:t>1</a:t>
            </a:r>
            <a:r>
              <a:rPr lang="ko-KR" altLang="en-US" dirty="0" smtClean="0">
                <a:ea typeface="ＭＳ Ｐゴシック" pitchFamily="34" charset="-128"/>
              </a:rPr>
              <a:t>이상 </a:t>
            </a:r>
            <a:r>
              <a:rPr lang="ko-KR" altLang="en-US" dirty="0" err="1" smtClean="0">
                <a:ea typeface="ＭＳ Ｐゴシック" pitchFamily="34" charset="-128"/>
              </a:rPr>
              <a:t>결석시</a:t>
            </a:r>
            <a:r>
              <a:rPr lang="ko-KR" altLang="en-US" dirty="0" smtClean="0">
                <a:ea typeface="ＭＳ Ｐゴシック" pitchFamily="34" charset="-128"/>
              </a:rPr>
              <a:t> </a:t>
            </a:r>
            <a:r>
              <a:rPr lang="en-US" altLang="ko-KR" dirty="0" smtClean="0">
                <a:ea typeface="ＭＳ Ｐゴシック" pitchFamily="34" charset="-128"/>
              </a:rPr>
              <a:t>F, </a:t>
            </a:r>
            <a:r>
              <a:rPr lang="ko-KR" altLang="en-US" dirty="0" smtClean="0">
                <a:ea typeface="ＭＳ Ｐゴシック" pitchFamily="34" charset="-128"/>
              </a:rPr>
              <a:t>결석 </a:t>
            </a:r>
            <a:r>
              <a:rPr lang="en-US" altLang="ko-KR" dirty="0" smtClean="0">
                <a:ea typeface="ＭＳ Ｐゴシック" pitchFamily="34" charset="-128"/>
              </a:rPr>
              <a:t>3</a:t>
            </a:r>
            <a:r>
              <a:rPr lang="ko-KR" altLang="en-US" dirty="0" smtClean="0">
                <a:ea typeface="ＭＳ Ｐゴシック" pitchFamily="34" charset="-128"/>
              </a:rPr>
              <a:t>시간에 </a:t>
            </a:r>
            <a:r>
              <a:rPr lang="en-US" altLang="ko-KR" dirty="0" smtClean="0">
                <a:ea typeface="ＭＳ Ｐゴシック" pitchFamily="34" charset="-128"/>
              </a:rPr>
              <a:t>1</a:t>
            </a:r>
            <a:r>
              <a:rPr lang="ko-KR" altLang="en-US" dirty="0" smtClean="0">
                <a:ea typeface="ＭＳ Ｐゴシック" pitchFamily="34" charset="-128"/>
              </a:rPr>
              <a:t>점씩 감점</a:t>
            </a:r>
            <a:endParaRPr lang="en-US" altLang="ko-KR" dirty="0">
              <a:ea typeface="ＭＳ Ｐゴシック" pitchFamily="34" charset="-128"/>
            </a:endParaRPr>
          </a:p>
          <a:p>
            <a:r>
              <a:rPr lang="ko-KR" altLang="en-US" dirty="0" smtClean="0">
                <a:ea typeface="ＭＳ Ｐゴシック" pitchFamily="34" charset="-128"/>
              </a:rPr>
              <a:t>주의 사항 </a:t>
            </a:r>
            <a:endParaRPr lang="en-US" altLang="ko-KR" dirty="0" smtClean="0">
              <a:ea typeface="ＭＳ Ｐゴシック" panose="020B0600070205080204" pitchFamily="34" charset="-128"/>
            </a:endParaRPr>
          </a:p>
          <a:p>
            <a:pPr lvl="1"/>
            <a:r>
              <a:rPr lang="ko-KR" altLang="en-US" dirty="0" smtClean="0">
                <a:ea typeface="ＭＳ Ｐゴシック" pitchFamily="34" charset="-128"/>
              </a:rPr>
              <a:t>숙제는 </a:t>
            </a:r>
            <a:r>
              <a:rPr lang="ko-KR" altLang="en-US" dirty="0">
                <a:ea typeface="ＭＳ Ｐゴシック" pitchFamily="34" charset="-128"/>
              </a:rPr>
              <a:t>제출 </a:t>
            </a:r>
            <a:r>
              <a:rPr lang="ko-KR" altLang="en-US" dirty="0" smtClean="0">
                <a:ea typeface="ＭＳ Ｐゴシック" pitchFamily="34" charset="-128"/>
              </a:rPr>
              <a:t>기한 후 일주일이 지나면 받지 않음 </a:t>
            </a:r>
            <a:r>
              <a:rPr lang="en-US" altLang="ko-KR" dirty="0" smtClean="0">
                <a:ea typeface="ＭＳ Ｐゴシック" pitchFamily="34" charset="-128"/>
              </a:rPr>
              <a:t>(</a:t>
            </a:r>
            <a:r>
              <a:rPr lang="ko-KR" altLang="en-US" dirty="0" smtClean="0">
                <a:ea typeface="ＭＳ Ｐゴシック" pitchFamily="34" charset="-128"/>
              </a:rPr>
              <a:t>일주일 내 늦게 제출시 </a:t>
            </a:r>
            <a:r>
              <a:rPr lang="en-US" altLang="ko-KR" dirty="0" smtClean="0">
                <a:ea typeface="ＭＳ Ｐゴシック" pitchFamily="34" charset="-128"/>
              </a:rPr>
              <a:t>-20%)</a:t>
            </a:r>
          </a:p>
          <a:p>
            <a:pPr lvl="1"/>
            <a:r>
              <a:rPr lang="ko-KR" altLang="en-US" dirty="0" smtClean="0">
                <a:ea typeface="ＭＳ Ｐゴシック" pitchFamily="34" charset="-128"/>
              </a:rPr>
              <a:t>출석은 수업 시작 </a:t>
            </a:r>
            <a:r>
              <a:rPr lang="en-US" altLang="ko-KR" dirty="0" smtClean="0">
                <a:ea typeface="ＭＳ Ｐゴシック" pitchFamily="34" charset="-128"/>
              </a:rPr>
              <a:t>5</a:t>
            </a:r>
            <a:r>
              <a:rPr lang="ko-KR" altLang="en-US" dirty="0" smtClean="0">
                <a:ea typeface="ＭＳ Ｐゴシック" pitchFamily="34" charset="-128"/>
              </a:rPr>
              <a:t>분 후에 체크 </a:t>
            </a:r>
            <a:endParaRPr lang="en-US" altLang="ko-KR" dirty="0" smtClean="0">
              <a:ea typeface="ＭＳ Ｐゴシック" pitchFamily="34" charset="-128"/>
            </a:endParaRPr>
          </a:p>
          <a:p>
            <a:r>
              <a:rPr lang="ko-KR" altLang="en-US" dirty="0" smtClean="0">
                <a:ea typeface="ＭＳ Ｐゴシック" pitchFamily="34" charset="-128"/>
              </a:rPr>
              <a:t>선수 과목 </a:t>
            </a:r>
            <a:endParaRPr lang="en-US" altLang="ko-KR" dirty="0" smtClean="0">
              <a:ea typeface="ＭＳ Ｐゴシック" pitchFamily="34" charset="-128"/>
            </a:endParaRPr>
          </a:p>
          <a:p>
            <a:pPr lvl="1"/>
            <a:r>
              <a:rPr lang="en-US" altLang="ko-KR" dirty="0" smtClean="0">
                <a:ea typeface="ＭＳ Ｐゴシック" pitchFamily="34" charset="-128"/>
              </a:rPr>
              <a:t>C</a:t>
            </a:r>
            <a:r>
              <a:rPr lang="ko-KR" altLang="en-US" dirty="0" smtClean="0">
                <a:ea typeface="ＭＳ Ｐゴシック" pitchFamily="34" charset="-128"/>
              </a:rPr>
              <a:t>언어</a:t>
            </a:r>
            <a:r>
              <a:rPr lang="en-US" altLang="ko-KR" dirty="0" smtClean="0">
                <a:ea typeface="ＭＳ Ｐゴシック" pitchFamily="34" charset="-128"/>
              </a:rPr>
              <a:t>, Visual studio </a:t>
            </a:r>
            <a:r>
              <a:rPr lang="ko-KR" altLang="en-US" dirty="0" smtClean="0">
                <a:ea typeface="ＭＳ Ｐゴシック" pitchFamily="34" charset="-128"/>
              </a:rPr>
              <a:t>사용법  </a:t>
            </a:r>
            <a:endParaRPr lang="en-US" altLang="ko-KR" dirty="0" smtClean="0">
              <a:ea typeface="ＭＳ Ｐゴシック" pitchFamily="34" charset="-128"/>
            </a:endParaRPr>
          </a:p>
          <a:p>
            <a:pPr lvl="1"/>
            <a:r>
              <a:rPr lang="ko-KR" altLang="en-US" dirty="0" smtClean="0">
                <a:ea typeface="ＭＳ Ｐゴシック" pitchFamily="34" charset="-128"/>
              </a:rPr>
              <a:t>고등학교 수준의 삼각함수</a:t>
            </a:r>
            <a:r>
              <a:rPr lang="en-US" altLang="ko-KR" dirty="0" smtClean="0">
                <a:ea typeface="ＭＳ Ｐゴシック" pitchFamily="34" charset="-128"/>
              </a:rPr>
              <a:t>/</a:t>
            </a:r>
            <a:r>
              <a:rPr lang="ko-KR" altLang="en-US" dirty="0" smtClean="0">
                <a:ea typeface="ＭＳ Ｐゴシック" pitchFamily="34" charset="-128"/>
              </a:rPr>
              <a:t>기하</a:t>
            </a:r>
            <a:r>
              <a:rPr lang="en-US" altLang="ko-KR" dirty="0" smtClean="0">
                <a:ea typeface="ＭＳ Ｐゴシック" pitchFamily="34" charset="-128"/>
              </a:rPr>
              <a:t>/</a:t>
            </a:r>
            <a:r>
              <a:rPr lang="ko-KR" altLang="en-US" dirty="0" smtClean="0">
                <a:ea typeface="ＭＳ Ｐゴシック" pitchFamily="34" charset="-128"/>
              </a:rPr>
              <a:t>벡터 </a:t>
            </a:r>
            <a:r>
              <a:rPr lang="en-US" altLang="ko-KR" dirty="0" smtClean="0">
                <a:ea typeface="ＭＳ Ｐゴシック" pitchFamily="34" charset="-128"/>
              </a:rPr>
              <a:t>(</a:t>
            </a:r>
            <a:r>
              <a:rPr lang="ko-KR" altLang="en-US" dirty="0" smtClean="0">
                <a:ea typeface="ＭＳ Ｐゴシック" pitchFamily="34" charset="-128"/>
              </a:rPr>
              <a:t>예</a:t>
            </a:r>
            <a:r>
              <a:rPr lang="en-US" altLang="ko-KR" dirty="0" smtClean="0">
                <a:ea typeface="ＭＳ Ｐゴシック" pitchFamily="34" charset="-128"/>
              </a:rPr>
              <a:t>: </a:t>
            </a:r>
            <a:r>
              <a:rPr lang="ko-KR" altLang="en-US" dirty="0" smtClean="0">
                <a:ea typeface="ＭＳ Ｐゴシック" pitchFamily="34" charset="-128"/>
              </a:rPr>
              <a:t>평면 방정식</a:t>
            </a:r>
            <a:r>
              <a:rPr lang="en-US" altLang="ko-KR" dirty="0" smtClean="0">
                <a:ea typeface="ＭＳ Ｐゴシック" pitchFamily="34" charset="-128"/>
              </a:rPr>
              <a:t>, </a:t>
            </a:r>
            <a:r>
              <a:rPr lang="ko-KR" altLang="en-US" dirty="0" smtClean="0">
                <a:ea typeface="ＭＳ Ｐゴシック" pitchFamily="34" charset="-128"/>
              </a:rPr>
              <a:t>벡터 </a:t>
            </a:r>
            <a:r>
              <a:rPr lang="ko-KR" altLang="en-US" dirty="0" smtClean="0">
                <a:ea typeface="ＭＳ Ｐゴシック" pitchFamily="34" charset="-128"/>
              </a:rPr>
              <a:t>내적</a:t>
            </a:r>
            <a:r>
              <a:rPr lang="en-US" altLang="ko-KR" dirty="0" smtClean="0">
                <a:ea typeface="ＭＳ Ｐゴシック" pitchFamily="34" charset="-128"/>
              </a:rPr>
              <a:t>, </a:t>
            </a:r>
            <a:r>
              <a:rPr lang="ko-KR" altLang="en-US" dirty="0" smtClean="0">
                <a:ea typeface="ＭＳ Ｐゴシック" pitchFamily="34" charset="-128"/>
              </a:rPr>
              <a:t>벡터 외적</a:t>
            </a:r>
            <a:r>
              <a:rPr lang="en-US" altLang="ko-KR" dirty="0" smtClean="0">
                <a:ea typeface="ＭＳ Ｐゴシック" pitchFamily="34" charset="-128"/>
              </a:rPr>
              <a:t>)</a:t>
            </a:r>
            <a:endParaRPr lang="en-US" altLang="ko-KR" dirty="0" smtClean="0">
              <a:ea typeface="ＭＳ Ｐゴシック" pitchFamily="34" charset="-128"/>
            </a:endParaRPr>
          </a:p>
          <a:p>
            <a:pPr lvl="1"/>
            <a:r>
              <a:rPr lang="ko-KR" altLang="en-US" dirty="0" smtClean="0">
                <a:ea typeface="ＭＳ Ｐゴシック" pitchFamily="34" charset="-128"/>
              </a:rPr>
              <a:t>선형 대수 </a:t>
            </a:r>
            <a:r>
              <a:rPr lang="en-US" altLang="ko-KR" dirty="0" smtClean="0">
                <a:ea typeface="ＭＳ Ｐゴシック" pitchFamily="34" charset="-128"/>
              </a:rPr>
              <a:t>(</a:t>
            </a:r>
            <a:r>
              <a:rPr lang="ko-KR" altLang="en-US" dirty="0" smtClean="0">
                <a:ea typeface="ＭＳ Ｐゴシック" pitchFamily="34" charset="-128"/>
              </a:rPr>
              <a:t>예</a:t>
            </a:r>
            <a:r>
              <a:rPr lang="en-US" altLang="ko-KR" dirty="0" smtClean="0">
                <a:ea typeface="ＭＳ Ｐゴシック" pitchFamily="34" charset="-128"/>
              </a:rPr>
              <a:t>: </a:t>
            </a:r>
            <a:r>
              <a:rPr lang="ko-KR" altLang="en-US" dirty="0" smtClean="0">
                <a:ea typeface="ＭＳ Ｐゴシック" pitchFamily="34" charset="-128"/>
              </a:rPr>
              <a:t>행렬 연산</a:t>
            </a:r>
            <a:r>
              <a:rPr lang="en-US" altLang="ko-KR" dirty="0" smtClean="0">
                <a:ea typeface="ＭＳ Ｐゴシック" pitchFamily="34" charset="-128"/>
              </a:rPr>
              <a:t>, </a:t>
            </a:r>
            <a:r>
              <a:rPr lang="ko-KR" altLang="en-US" dirty="0" smtClean="0">
                <a:ea typeface="ＭＳ Ｐゴシック" pitchFamily="34" charset="-128"/>
              </a:rPr>
              <a:t>행렬 곱</a:t>
            </a:r>
            <a:r>
              <a:rPr lang="en-US" altLang="ko-KR" dirty="0" smtClean="0">
                <a:ea typeface="ＭＳ Ｐゴシック" pitchFamily="34" charset="-128"/>
              </a:rPr>
              <a:t>)</a:t>
            </a:r>
            <a:endParaRPr lang="en-US" altLang="ko-KR" dirty="0">
              <a:ea typeface="ＭＳ Ｐゴシック" pitchFamily="34" charset="-128"/>
            </a:endParaRP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4080"/>
              </a:buClr>
              <a:buSzPct val="6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6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0" smtClean="0"/>
              <a:t>Slide </a:t>
            </a:r>
            <a:fld id="{3F130D14-6A8E-41A1-9B8D-E28D702C668C}" type="slidenum">
              <a:rPr lang="en-US" altLang="ko-KR" sz="20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ko-KR" sz="20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필수로 알아야할 선수 지식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행렬 연산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행렬 곱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행렬 합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삼각 함수</a:t>
            </a:r>
            <a:r>
              <a:rPr lang="en-US" altLang="ko-KR" sz="2400" dirty="0" smtClean="0"/>
              <a:t>: sin(a), cos(a), tan(a) </a:t>
            </a:r>
          </a:p>
          <a:p>
            <a:pPr lvl="1"/>
            <a:endParaRPr lang="en-US" altLang="ko-KR" sz="2400" dirty="0"/>
          </a:p>
          <a:p>
            <a:pPr lvl="1"/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3200400"/>
            <a:ext cx="28194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124200"/>
            <a:ext cx="33147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알면 좋은 선수 지식</a:t>
                </a:r>
                <a:endParaRPr lang="en-US" altLang="ko-KR" dirty="0"/>
              </a:p>
              <a:p>
                <a:pPr lvl="1"/>
                <a:r>
                  <a:rPr lang="ko-KR" altLang="en-US" sz="2400" dirty="0"/>
                  <a:t>벡터 개념</a:t>
                </a:r>
                <a:r>
                  <a:rPr lang="en-US" altLang="ko-KR" sz="2400" dirty="0"/>
                  <a:t>: </a:t>
                </a:r>
                <a:r>
                  <a:rPr lang="ko-KR" altLang="en-US" sz="2400" dirty="0" smtClean="0"/>
                  <a:t>벡터 정의</a:t>
                </a:r>
                <a:r>
                  <a:rPr lang="en-US" altLang="ko-KR" sz="2400" dirty="0" smtClean="0"/>
                  <a:t>, </a:t>
                </a:r>
                <a:r>
                  <a:rPr lang="ko-KR" altLang="en-US" sz="2400" dirty="0" smtClean="0"/>
                  <a:t>벡터 </a:t>
                </a:r>
                <a:r>
                  <a:rPr lang="ko-KR" altLang="en-US" sz="2400" dirty="0"/>
                  <a:t>내적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벡터 외적</a:t>
                </a:r>
                <a:endParaRPr lang="en-US" altLang="ko-KR" sz="2400" dirty="0"/>
              </a:p>
              <a:p>
                <a:pPr lvl="1"/>
                <a:r>
                  <a:rPr lang="ko-KR" altLang="en-US" sz="2400" dirty="0" smtClean="0"/>
                  <a:t>예</a:t>
                </a:r>
                <a:r>
                  <a:rPr lang="en-US" altLang="ko-KR" sz="2400" dirty="0" smtClean="0"/>
                  <a:t>:  </a:t>
                </a:r>
                <a:r>
                  <a:rPr lang="ko-KR" altLang="en-US" sz="2400" dirty="0" smtClean="0"/>
                  <a:t>벡터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=(3,4)</m:t>
                    </m:r>
                  </m:oMath>
                </a14:m>
                <a:r>
                  <a:rPr lang="en-US" altLang="ko-KR" sz="2400" dirty="0" smtClean="0"/>
                  <a:t>, </a:t>
                </a:r>
                <a:r>
                  <a:rPr lang="ko-KR" altLang="en-US" sz="2400" dirty="0" smtClean="0"/>
                  <a:t>벡터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=(3,4)</m:t>
                    </m:r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sz="2400" dirty="0" smtClean="0"/>
                  <a:t> </a:t>
                </a:r>
                <a:r>
                  <a:rPr lang="ko-KR" altLang="en-US" sz="2400" dirty="0" smtClean="0"/>
                  <a:t>이루는 각을 구해보자</a:t>
                </a:r>
                <a:r>
                  <a:rPr lang="en-US" altLang="ko-KR" sz="2400" dirty="0" smtClean="0"/>
                  <a:t> </a:t>
                </a:r>
              </a:p>
              <a:p>
                <a:pPr lvl="1"/>
                <a:r>
                  <a:rPr lang="ko-KR" altLang="en-US" sz="2400" dirty="0" smtClean="0"/>
                  <a:t>평면 방정식</a:t>
                </a:r>
                <a:endParaRPr lang="en-US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1" t="-20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C7157611-1420-453A-AD84-3F510F84129F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14800"/>
            <a:ext cx="76200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7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sz="2400" dirty="0" smtClean="0">
                <a:ea typeface="ＭＳ Ｐゴシック" panose="020B0600070205080204" pitchFamily="34" charset="-128"/>
              </a:rPr>
              <a:t>Course Goal</a:t>
            </a:r>
          </a:p>
          <a:p>
            <a:pPr>
              <a:defRPr/>
            </a:pPr>
            <a:r>
              <a:rPr lang="ko-KR" altLang="en-US" sz="2400" dirty="0" smtClean="0">
                <a:ea typeface="ＭＳ Ｐゴシック" panose="020B0600070205080204" pitchFamily="34" charset="-128"/>
              </a:rPr>
              <a:t>이 수업에서는 컴퓨터 그래픽스에 기본이 되는 </a:t>
            </a:r>
            <a:r>
              <a:rPr lang="ko-KR" altLang="en-US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그래픽스 이론</a:t>
            </a:r>
            <a:r>
              <a:rPr lang="en-US" altLang="ko-KR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및</a:t>
            </a:r>
            <a:r>
              <a:rPr lang="en-US" altLang="ko-KR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그래픽스 알고리즘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에 대하여 오픈소스 라이브러리인 </a:t>
            </a:r>
            <a:r>
              <a:rPr lang="en-US" altLang="ko-KR" sz="2400" dirty="0" smtClean="0">
                <a:ea typeface="ＭＳ Ｐゴシック" panose="020B0600070205080204" pitchFamily="34" charset="-128"/>
              </a:rPr>
              <a:t>OpenGL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을 </a:t>
            </a:r>
            <a:r>
              <a:rPr lang="ko-KR" altLang="en-US" sz="24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이용</a:t>
            </a:r>
            <a:r>
              <a:rPr lang="ko-KR" altLang="en-US" sz="2400" dirty="0" smtClean="0">
                <a:ea typeface="ＭＳ Ｐゴシック" panose="020B0600070205080204" pitchFamily="34" charset="-128"/>
              </a:rPr>
              <a:t>하여 배운다 </a:t>
            </a:r>
            <a:endParaRPr lang="en-US" altLang="ko-KR" sz="2400" dirty="0" smtClean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ko-KR" altLang="en-US" sz="2400" dirty="0" smtClean="0"/>
              <a:t>본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수업에서는 </a:t>
            </a:r>
            <a:r>
              <a:rPr lang="ko-KR" altLang="en-US" sz="2400" dirty="0" smtClean="0"/>
              <a:t>주로 이전 </a:t>
            </a:r>
            <a:r>
              <a:rPr lang="ko-KR" altLang="en-US" sz="2400" dirty="0"/>
              <a:t>버전의 </a:t>
            </a:r>
            <a:r>
              <a:rPr lang="en-US" altLang="ko-KR" sz="2400" dirty="0"/>
              <a:t>OpenGL</a:t>
            </a:r>
            <a:r>
              <a:rPr lang="ko-KR" altLang="en-US" sz="2400" dirty="0"/>
              <a:t>인 </a:t>
            </a:r>
            <a:r>
              <a:rPr lang="en-US" altLang="ko-KR" sz="2400" dirty="0"/>
              <a:t>pre-</a:t>
            </a:r>
            <a:r>
              <a:rPr lang="en-US" altLang="ko-KR" sz="2400" dirty="0" err="1"/>
              <a:t>shader</a:t>
            </a:r>
            <a:r>
              <a:rPr lang="en-US" altLang="ko-KR" sz="2400" dirty="0"/>
              <a:t> OpenGL </a:t>
            </a:r>
            <a:r>
              <a:rPr lang="en-US" altLang="ko-KR" sz="2400" dirty="0" smtClean="0"/>
              <a:t>(OpenGL 2.X) </a:t>
            </a:r>
            <a:r>
              <a:rPr lang="ko-KR" altLang="en-US" sz="2400" dirty="0" smtClean="0"/>
              <a:t>버전을 사용할 예정임</a:t>
            </a:r>
            <a:endParaRPr lang="en-US" altLang="ko-KR" sz="2400" dirty="0" smtClean="0"/>
          </a:p>
          <a:p>
            <a:pPr>
              <a:defRPr/>
            </a:pPr>
            <a:r>
              <a:rPr lang="en-US" altLang="ko-KR" sz="2400" dirty="0" smtClean="0"/>
              <a:t>Why? </a:t>
            </a:r>
            <a:r>
              <a:rPr lang="ko-KR" altLang="en-US" sz="2400" dirty="0" smtClean="0"/>
              <a:t>컴퓨터 그래픽스 </a:t>
            </a:r>
            <a:r>
              <a:rPr lang="ko-KR" altLang="en-US" sz="2400" dirty="0"/>
              <a:t>이론을 처음 접하는 학생들에게는 이전 버전의 </a:t>
            </a:r>
            <a:r>
              <a:rPr lang="en-US" altLang="ko-KR" sz="2400" dirty="0" smtClean="0"/>
              <a:t>OpenGL (pre-</a:t>
            </a:r>
            <a:r>
              <a:rPr lang="en-US" altLang="ko-KR" sz="2400" dirty="0" err="1" smtClean="0"/>
              <a:t>shader</a:t>
            </a:r>
            <a:r>
              <a:rPr lang="en-US" altLang="ko-KR" sz="2400" dirty="0" smtClean="0"/>
              <a:t> OpenGL)</a:t>
            </a:r>
            <a:r>
              <a:rPr lang="ko-KR" altLang="en-US" sz="2400" dirty="0" smtClean="0"/>
              <a:t>이 </a:t>
            </a:r>
            <a:r>
              <a:rPr lang="ko-KR" altLang="en-US" sz="2400" dirty="0"/>
              <a:t>더 이해하기가 쉽다 </a:t>
            </a:r>
            <a:endParaRPr lang="en-US" altLang="ko-KR" sz="2400" dirty="0"/>
          </a:p>
          <a:p>
            <a:pPr>
              <a:defRPr/>
            </a:pPr>
            <a:endParaRPr lang="en-US" altLang="ko-KR" sz="24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004080"/>
              </a:buClr>
              <a:buSzPct val="65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6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0" smtClean="0"/>
              <a:t> </a:t>
            </a:r>
            <a:fld id="{3F4BF2A9-C44E-4B55-AFC6-DA2F78B5D98A}" type="slidenum">
              <a:rPr lang="en-US" altLang="ko-KR" sz="20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ko-KR" sz="20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8">
      <a:dk1>
        <a:srgbClr val="000000"/>
      </a:dk1>
      <a:lt1>
        <a:srgbClr val="FFFFFF"/>
      </a:lt1>
      <a:dk2>
        <a:srgbClr val="CC0000"/>
      </a:dk2>
      <a:lt2>
        <a:srgbClr val="666699"/>
      </a:lt2>
      <a:accent1>
        <a:srgbClr val="808080"/>
      </a:accent1>
      <a:accent2>
        <a:srgbClr val="999933"/>
      </a:accent2>
      <a:accent3>
        <a:srgbClr val="FFFFFF"/>
      </a:accent3>
      <a:accent4>
        <a:srgbClr val="000000"/>
      </a:accent4>
      <a:accent5>
        <a:srgbClr val="C0C0C0"/>
      </a:accent5>
      <a:accent6>
        <a:srgbClr val="8A8A2D"/>
      </a:accent6>
      <a:hlink>
        <a:srgbClr val="4C6D80"/>
      </a:hlink>
      <a:folHlink>
        <a:srgbClr val="B2B2B2"/>
      </a:folHlink>
    </a:clrScheme>
    <a:fontScheme name="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50000"/>
          </a:spcAft>
          <a:buClr>
            <a:srgbClr val="004080"/>
          </a:buClr>
          <a:buSzPct val="65000"/>
          <a:buFont typeface="Wingdings" pitchFamily="-65" charset="2"/>
          <a:buChar char="§"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50000"/>
          </a:spcAft>
          <a:buClr>
            <a:srgbClr val="004080"/>
          </a:buClr>
          <a:buSzPct val="65000"/>
          <a:buFont typeface="Wingdings" pitchFamily="-65" charset="2"/>
          <a:buChar char="§"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Mgt Overview 8.8.05</Template>
  <TotalTime>4229</TotalTime>
  <Words>914</Words>
  <Application>Microsoft Office PowerPoint</Application>
  <PresentationFormat>화면 슬라이드 쇼(4:3)</PresentationFormat>
  <Paragraphs>156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ＭＳ Ｐゴシック</vt:lpstr>
      <vt:lpstr>굴림</vt:lpstr>
      <vt:lpstr>Batang</vt:lpstr>
      <vt:lpstr>Arial</vt:lpstr>
      <vt:lpstr>Cambria Math</vt:lpstr>
      <vt:lpstr>Times</vt:lpstr>
      <vt:lpstr>Wingdings</vt:lpstr>
      <vt:lpstr>Edge</vt:lpstr>
      <vt:lpstr>Computer Graphics</vt:lpstr>
      <vt:lpstr>PowerPoint 프레젠테이션</vt:lpstr>
      <vt:lpstr>PowerPoint 프레젠테이션</vt:lpstr>
      <vt:lpstr>PowerPoint 프레젠테이션</vt:lpstr>
      <vt:lpstr>PowerPoint 프레젠테이션</vt:lpstr>
      <vt:lpstr>Course Information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LANL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Attendee Introduction</dc:title>
  <dc:creator>LC-LM</dc:creator>
  <cp:lastModifiedBy>김지범</cp:lastModifiedBy>
  <cp:revision>442</cp:revision>
  <dcterms:created xsi:type="dcterms:W3CDTF">2007-04-05T20:26:21Z</dcterms:created>
  <dcterms:modified xsi:type="dcterms:W3CDTF">2020-08-28T04:12:11Z</dcterms:modified>
</cp:coreProperties>
</file>